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aleway"/>
      <p:regular r:id="rId22"/>
      <p:bold r:id="rId23"/>
      <p:italic r:id="rId24"/>
      <p:boldItalic r:id="rId25"/>
    </p:embeddedFont>
    <p:embeddedFont>
      <p:font typeface="Roboto"/>
      <p:regular r:id="rId26"/>
      <p:bold r:id="rId27"/>
      <p:italic r:id="rId28"/>
      <p:boldItalic r:id="rId29"/>
    </p:embeddedFont>
    <p:embeddedFont>
      <p:font typeface="Source Sans Pr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leway-regular.fntdata"/><Relationship Id="rId21" Type="http://schemas.openxmlformats.org/officeDocument/2006/relationships/slide" Target="slides/slide16.xml"/><Relationship Id="rId24" Type="http://schemas.openxmlformats.org/officeDocument/2006/relationships/font" Target="fonts/Raleway-italic.fntdata"/><Relationship Id="rId23" Type="http://schemas.openxmlformats.org/officeDocument/2006/relationships/font" Target="fonts/Raleway-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font" Target="fonts/Raleway-boldItalic.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SansPro-bold.fntdata"/><Relationship Id="rId30" Type="http://schemas.openxmlformats.org/officeDocument/2006/relationships/font" Target="fonts/SourceSansPro-regular.fntdata"/><Relationship Id="rId11" Type="http://schemas.openxmlformats.org/officeDocument/2006/relationships/slide" Target="slides/slide6.xml"/><Relationship Id="rId33" Type="http://schemas.openxmlformats.org/officeDocument/2006/relationships/font" Target="fonts/SourceSansPro-boldItalic.fntdata"/><Relationship Id="rId10" Type="http://schemas.openxmlformats.org/officeDocument/2006/relationships/slide" Target="slides/slide5.xml"/><Relationship Id="rId32" Type="http://schemas.openxmlformats.org/officeDocument/2006/relationships/font" Target="fonts/SourceSansPro-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Shape 55"/>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 name="Shape 56"/>
          <p:cNvSpPr txBox="1"/>
          <p:nvPr>
            <p:ph type="ctrTitle"/>
          </p:nvPr>
        </p:nvSpPr>
        <p:spPr>
          <a:xfrm>
            <a:off x="485875" y="264475"/>
            <a:ext cx="8183700" cy="1473600"/>
          </a:xfrm>
          <a:prstGeom prst="rect">
            <a:avLst/>
          </a:prstGeom>
        </p:spPr>
        <p:txBody>
          <a:bodyPr anchorCtr="0" anchor="b" bIns="91425" lIns="91425" spcFirstLastPara="1" rIns="91425" wrap="square" tIns="91425"/>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57" name="Shape 57"/>
          <p:cNvSpPr txBox="1"/>
          <p:nvPr>
            <p:ph idx="1" type="subTitle"/>
          </p:nvPr>
        </p:nvSpPr>
        <p:spPr>
          <a:xfrm>
            <a:off x="485875" y="1738075"/>
            <a:ext cx="8183700" cy="861000"/>
          </a:xfrm>
          <a:prstGeom prst="rect">
            <a:avLst/>
          </a:prstGeom>
        </p:spPr>
        <p:txBody>
          <a:bodyPr anchorCtr="0" anchor="t" bIns="91425" lIns="91425" spcFirstLastPara="1" rIns="91425" wrap="square" tIns="91425"/>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p:txBody>
      </p:sp>
      <p:sp>
        <p:nvSpPr>
          <p:cNvPr id="58" name="Shape 5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spcBef>
                <a:spcPts val="0"/>
              </a:spcBef>
              <a:buNone/>
              <a:defRPr>
                <a:solidFill>
                  <a:schemeClr val="lt1"/>
                </a:solidFill>
              </a:defRPr>
            </a:lvl1pPr>
            <a:lvl2pPr lvl="1" rtl="0">
              <a:spcBef>
                <a:spcPts val="0"/>
              </a:spcBef>
              <a:buNone/>
              <a:defRPr>
                <a:solidFill>
                  <a:schemeClr val="lt1"/>
                </a:solidFill>
              </a:defRPr>
            </a:lvl2pPr>
            <a:lvl3pPr lvl="2" rtl="0">
              <a:spcBef>
                <a:spcPts val="0"/>
              </a:spcBef>
              <a:buNone/>
              <a:defRPr>
                <a:solidFill>
                  <a:schemeClr val="lt1"/>
                </a:solidFill>
              </a:defRPr>
            </a:lvl3pPr>
            <a:lvl4pPr lvl="3" rtl="0">
              <a:spcBef>
                <a:spcPts val="0"/>
              </a:spcBef>
              <a:buNone/>
              <a:defRPr>
                <a:solidFill>
                  <a:schemeClr val="lt1"/>
                </a:solidFill>
              </a:defRPr>
            </a:lvl4pPr>
            <a:lvl5pPr lvl="4" rtl="0">
              <a:spcBef>
                <a:spcPts val="0"/>
              </a:spcBef>
              <a:buNone/>
              <a:defRPr>
                <a:solidFill>
                  <a:schemeClr val="lt1"/>
                </a:solidFill>
              </a:defRPr>
            </a:lvl5pPr>
            <a:lvl6pPr lvl="5" rtl="0">
              <a:spcBef>
                <a:spcPts val="0"/>
              </a:spcBef>
              <a:buNone/>
              <a:defRPr>
                <a:solidFill>
                  <a:schemeClr val="lt1"/>
                </a:solidFill>
              </a:defRPr>
            </a:lvl6pPr>
            <a:lvl7pPr lvl="6" rtl="0">
              <a:spcBef>
                <a:spcPts val="0"/>
              </a:spcBef>
              <a:buNone/>
              <a:defRPr>
                <a:solidFill>
                  <a:schemeClr val="lt1"/>
                </a:solidFill>
              </a:defRPr>
            </a:lvl7pPr>
            <a:lvl8pPr lvl="7" rtl="0">
              <a:spcBef>
                <a:spcPts val="0"/>
              </a:spcBef>
              <a:buNone/>
              <a:defRPr>
                <a:solidFill>
                  <a:schemeClr val="lt1"/>
                </a:solidFill>
              </a:defRPr>
            </a:lvl8pPr>
            <a:lvl9pPr lvl="8" rtl="0">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9" name="Shape 59"/>
        <p:cNvGrpSpPr/>
        <p:nvPr/>
      </p:nvGrpSpPr>
      <p:grpSpPr>
        <a:xfrm>
          <a:off x="0" y="0"/>
          <a:ext cx="0" cy="0"/>
          <a:chOff x="0" y="0"/>
          <a:chExt cx="0" cy="0"/>
        </a:xfrm>
      </p:grpSpPr>
      <p:sp>
        <p:nvSpPr>
          <p:cNvPr id="60" name="Shape 60"/>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 name="Shape 61"/>
          <p:cNvSpPr txBox="1"/>
          <p:nvPr>
            <p:ph type="title"/>
          </p:nvPr>
        </p:nvSpPr>
        <p:spPr>
          <a:xfrm>
            <a:off x="485875" y="1714500"/>
            <a:ext cx="8183700" cy="785700"/>
          </a:xfrm>
          <a:prstGeom prst="rect">
            <a:avLst/>
          </a:prstGeom>
        </p:spPr>
        <p:txBody>
          <a:bodyPr anchorCtr="0" anchor="b" bIns="91425" lIns="91425" spcFirstLastPara="1" rIns="91425" wrap="square" tIns="91425"/>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62" name="Shape 6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spcBef>
                <a:spcPts val="0"/>
              </a:spcBef>
              <a:buNone/>
              <a:defRPr>
                <a:solidFill>
                  <a:schemeClr val="lt1"/>
                </a:solidFill>
              </a:defRPr>
            </a:lvl1pPr>
            <a:lvl2pPr lvl="1" rtl="0">
              <a:spcBef>
                <a:spcPts val="0"/>
              </a:spcBef>
              <a:buNone/>
              <a:defRPr>
                <a:solidFill>
                  <a:schemeClr val="lt1"/>
                </a:solidFill>
              </a:defRPr>
            </a:lvl2pPr>
            <a:lvl3pPr lvl="2" rtl="0">
              <a:spcBef>
                <a:spcPts val="0"/>
              </a:spcBef>
              <a:buNone/>
              <a:defRPr>
                <a:solidFill>
                  <a:schemeClr val="lt1"/>
                </a:solidFill>
              </a:defRPr>
            </a:lvl3pPr>
            <a:lvl4pPr lvl="3" rtl="0">
              <a:spcBef>
                <a:spcPts val="0"/>
              </a:spcBef>
              <a:buNone/>
              <a:defRPr>
                <a:solidFill>
                  <a:schemeClr val="lt1"/>
                </a:solidFill>
              </a:defRPr>
            </a:lvl4pPr>
            <a:lvl5pPr lvl="4" rtl="0">
              <a:spcBef>
                <a:spcPts val="0"/>
              </a:spcBef>
              <a:buNone/>
              <a:defRPr>
                <a:solidFill>
                  <a:schemeClr val="lt1"/>
                </a:solidFill>
              </a:defRPr>
            </a:lvl5pPr>
            <a:lvl6pPr lvl="5" rtl="0">
              <a:spcBef>
                <a:spcPts val="0"/>
              </a:spcBef>
              <a:buNone/>
              <a:defRPr>
                <a:solidFill>
                  <a:schemeClr val="lt1"/>
                </a:solidFill>
              </a:defRPr>
            </a:lvl6pPr>
            <a:lvl7pPr lvl="6" rtl="0">
              <a:spcBef>
                <a:spcPts val="0"/>
              </a:spcBef>
              <a:buNone/>
              <a:defRPr>
                <a:solidFill>
                  <a:schemeClr val="lt1"/>
                </a:solidFill>
              </a:defRPr>
            </a:lvl7pPr>
            <a:lvl8pPr lvl="7" rtl="0">
              <a:spcBef>
                <a:spcPts val="0"/>
              </a:spcBef>
              <a:buNone/>
              <a:defRPr>
                <a:solidFill>
                  <a:schemeClr val="lt1"/>
                </a:solidFill>
              </a:defRPr>
            </a:lvl8pPr>
            <a:lvl9pPr lvl="8" rtl="0">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3" name="Shape 63"/>
        <p:cNvGrpSpPr/>
        <p:nvPr/>
      </p:nvGrpSpPr>
      <p:grpSpPr>
        <a:xfrm>
          <a:off x="0" y="0"/>
          <a:ext cx="0" cy="0"/>
          <a:chOff x="0" y="0"/>
          <a:chExt cx="0" cy="0"/>
        </a:xfrm>
      </p:grpSpPr>
      <p:sp>
        <p:nvSpPr>
          <p:cNvPr id="64" name="Shape 64"/>
          <p:cNvSpPr txBox="1"/>
          <p:nvPr>
            <p:ph type="title"/>
          </p:nvPr>
        </p:nvSpPr>
        <p:spPr>
          <a:xfrm>
            <a:off x="311700" y="445025"/>
            <a:ext cx="8520600" cy="6234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5" name="Shape 65"/>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6" name="Shape 6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7" name="Shape 67"/>
        <p:cNvGrpSpPr/>
        <p:nvPr/>
      </p:nvGrpSpPr>
      <p:grpSpPr>
        <a:xfrm>
          <a:off x="0" y="0"/>
          <a:ext cx="0" cy="0"/>
          <a:chOff x="0" y="0"/>
          <a:chExt cx="0" cy="0"/>
        </a:xfrm>
      </p:grpSpPr>
      <p:sp>
        <p:nvSpPr>
          <p:cNvPr id="68" name="Shape 68"/>
          <p:cNvSpPr txBox="1"/>
          <p:nvPr>
            <p:ph type="title"/>
          </p:nvPr>
        </p:nvSpPr>
        <p:spPr>
          <a:xfrm>
            <a:off x="311700" y="445025"/>
            <a:ext cx="8520600" cy="6234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9" name="Shape 69"/>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Shape 70"/>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Shape 7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2" name="Shape 72"/>
        <p:cNvGrpSpPr/>
        <p:nvPr/>
      </p:nvGrpSpPr>
      <p:grpSpPr>
        <a:xfrm>
          <a:off x="0" y="0"/>
          <a:ext cx="0" cy="0"/>
          <a:chOff x="0" y="0"/>
          <a:chExt cx="0" cy="0"/>
        </a:xfrm>
      </p:grpSpPr>
      <p:sp>
        <p:nvSpPr>
          <p:cNvPr id="73" name="Shape 73"/>
          <p:cNvSpPr txBox="1"/>
          <p:nvPr>
            <p:ph type="title"/>
          </p:nvPr>
        </p:nvSpPr>
        <p:spPr>
          <a:xfrm>
            <a:off x="311700" y="445025"/>
            <a:ext cx="8520600" cy="6234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4" name="Shape 7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5" name="Shape 75"/>
        <p:cNvGrpSpPr/>
        <p:nvPr/>
      </p:nvGrpSpPr>
      <p:grpSpPr>
        <a:xfrm>
          <a:off x="0" y="0"/>
          <a:ext cx="0" cy="0"/>
          <a:chOff x="0" y="0"/>
          <a:chExt cx="0" cy="0"/>
        </a:xfrm>
      </p:grpSpPr>
      <p:sp>
        <p:nvSpPr>
          <p:cNvPr id="76" name="Shape 76"/>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 name="Shape 7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8" name="Shape 7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2"/>
        </a:solidFill>
      </p:bgPr>
    </p:bg>
    <p:spTree>
      <p:nvGrpSpPr>
        <p:cNvPr id="79" name="Shape 79"/>
        <p:cNvGrpSpPr/>
        <p:nvPr/>
      </p:nvGrpSpPr>
      <p:grpSpPr>
        <a:xfrm>
          <a:off x="0" y="0"/>
          <a:ext cx="0" cy="0"/>
          <a:chOff x="0" y="0"/>
          <a:chExt cx="0" cy="0"/>
        </a:xfrm>
      </p:grpSpPr>
      <p:sp>
        <p:nvSpPr>
          <p:cNvPr id="80" name="Shape 80"/>
          <p:cNvSpPr txBox="1"/>
          <p:nvPr>
            <p:ph type="title"/>
          </p:nvPr>
        </p:nvSpPr>
        <p:spPr>
          <a:xfrm>
            <a:off x="490250" y="526350"/>
            <a:ext cx="5604000" cy="40908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81" name="Shape 8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spcBef>
                <a:spcPts val="0"/>
              </a:spcBef>
              <a:buNone/>
              <a:defRPr>
                <a:solidFill>
                  <a:schemeClr val="lt1"/>
                </a:solidFill>
              </a:defRPr>
            </a:lvl1pPr>
            <a:lvl2pPr lvl="1" rtl="0">
              <a:spcBef>
                <a:spcPts val="0"/>
              </a:spcBef>
              <a:buNone/>
              <a:defRPr>
                <a:solidFill>
                  <a:schemeClr val="lt1"/>
                </a:solidFill>
              </a:defRPr>
            </a:lvl2pPr>
            <a:lvl3pPr lvl="2" rtl="0">
              <a:spcBef>
                <a:spcPts val="0"/>
              </a:spcBef>
              <a:buNone/>
              <a:defRPr>
                <a:solidFill>
                  <a:schemeClr val="lt1"/>
                </a:solidFill>
              </a:defRPr>
            </a:lvl3pPr>
            <a:lvl4pPr lvl="3" rtl="0">
              <a:spcBef>
                <a:spcPts val="0"/>
              </a:spcBef>
              <a:buNone/>
              <a:defRPr>
                <a:solidFill>
                  <a:schemeClr val="lt1"/>
                </a:solidFill>
              </a:defRPr>
            </a:lvl4pPr>
            <a:lvl5pPr lvl="4" rtl="0">
              <a:spcBef>
                <a:spcPts val="0"/>
              </a:spcBef>
              <a:buNone/>
              <a:defRPr>
                <a:solidFill>
                  <a:schemeClr val="lt1"/>
                </a:solidFill>
              </a:defRPr>
            </a:lvl5pPr>
            <a:lvl6pPr lvl="5" rtl="0">
              <a:spcBef>
                <a:spcPts val="0"/>
              </a:spcBef>
              <a:buNone/>
              <a:defRPr>
                <a:solidFill>
                  <a:schemeClr val="lt1"/>
                </a:solidFill>
              </a:defRPr>
            </a:lvl6pPr>
            <a:lvl7pPr lvl="6" rtl="0">
              <a:spcBef>
                <a:spcPts val="0"/>
              </a:spcBef>
              <a:buNone/>
              <a:defRPr>
                <a:solidFill>
                  <a:schemeClr val="lt1"/>
                </a:solidFill>
              </a:defRPr>
            </a:lvl7pPr>
            <a:lvl8pPr lvl="7" rtl="0">
              <a:spcBef>
                <a:spcPts val="0"/>
              </a:spcBef>
              <a:buNone/>
              <a:defRPr>
                <a:solidFill>
                  <a:schemeClr val="lt1"/>
                </a:solidFill>
              </a:defRPr>
            </a:lvl8pPr>
            <a:lvl9pPr lvl="8" rtl="0">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2" name="Shape 82"/>
        <p:cNvGrpSpPr/>
        <p:nvPr/>
      </p:nvGrpSpPr>
      <p:grpSpPr>
        <a:xfrm>
          <a:off x="0" y="0"/>
          <a:ext cx="0" cy="0"/>
          <a:chOff x="0" y="0"/>
          <a:chExt cx="0" cy="0"/>
        </a:xfrm>
      </p:grpSpPr>
      <p:sp>
        <p:nvSpPr>
          <p:cNvPr id="83" name="Shape 83"/>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84" name="Shape 84"/>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85" name="Shape 85"/>
          <p:cNvSpPr txBox="1"/>
          <p:nvPr>
            <p:ph type="title"/>
          </p:nvPr>
        </p:nvSpPr>
        <p:spPr>
          <a:xfrm>
            <a:off x="265500" y="1181700"/>
            <a:ext cx="4045200" cy="1533600"/>
          </a:xfrm>
          <a:prstGeom prst="rect">
            <a:avLst/>
          </a:prstGeom>
        </p:spPr>
        <p:txBody>
          <a:bodyPr anchorCtr="0" anchor="b" bIns="91425" lIns="91425" spcFirstLastPara="1" rIns="91425" wrap="square" tIns="91425"/>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86" name="Shape 86"/>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7" name="Shape 87"/>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88" name="Shape 8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spcBef>
                <a:spcPts val="0"/>
              </a:spcBef>
              <a:buNone/>
              <a:defRPr>
                <a:solidFill>
                  <a:schemeClr val="lt1"/>
                </a:solidFill>
              </a:defRPr>
            </a:lvl1pPr>
            <a:lvl2pPr lvl="1" rtl="0">
              <a:spcBef>
                <a:spcPts val="0"/>
              </a:spcBef>
              <a:buNone/>
              <a:defRPr>
                <a:solidFill>
                  <a:schemeClr val="lt1"/>
                </a:solidFill>
              </a:defRPr>
            </a:lvl2pPr>
            <a:lvl3pPr lvl="2" rtl="0">
              <a:spcBef>
                <a:spcPts val="0"/>
              </a:spcBef>
              <a:buNone/>
              <a:defRPr>
                <a:solidFill>
                  <a:schemeClr val="lt1"/>
                </a:solidFill>
              </a:defRPr>
            </a:lvl3pPr>
            <a:lvl4pPr lvl="3" rtl="0">
              <a:spcBef>
                <a:spcPts val="0"/>
              </a:spcBef>
              <a:buNone/>
              <a:defRPr>
                <a:solidFill>
                  <a:schemeClr val="lt1"/>
                </a:solidFill>
              </a:defRPr>
            </a:lvl4pPr>
            <a:lvl5pPr lvl="4" rtl="0">
              <a:spcBef>
                <a:spcPts val="0"/>
              </a:spcBef>
              <a:buNone/>
              <a:defRPr>
                <a:solidFill>
                  <a:schemeClr val="lt1"/>
                </a:solidFill>
              </a:defRPr>
            </a:lvl5pPr>
            <a:lvl6pPr lvl="5" rtl="0">
              <a:spcBef>
                <a:spcPts val="0"/>
              </a:spcBef>
              <a:buNone/>
              <a:defRPr>
                <a:solidFill>
                  <a:schemeClr val="lt1"/>
                </a:solidFill>
              </a:defRPr>
            </a:lvl6pPr>
            <a:lvl7pPr lvl="6" rtl="0">
              <a:spcBef>
                <a:spcPts val="0"/>
              </a:spcBef>
              <a:buNone/>
              <a:defRPr>
                <a:solidFill>
                  <a:schemeClr val="lt1"/>
                </a:solidFill>
              </a:defRPr>
            </a:lvl7pPr>
            <a:lvl8pPr lvl="7" rtl="0">
              <a:spcBef>
                <a:spcPts val="0"/>
              </a:spcBef>
              <a:buNone/>
              <a:defRPr>
                <a:solidFill>
                  <a:schemeClr val="lt1"/>
                </a:solidFill>
              </a:defRPr>
            </a:lvl8pPr>
            <a:lvl9pPr lvl="8" rtl="0">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9" name="Shape 89"/>
        <p:cNvGrpSpPr/>
        <p:nvPr/>
      </p:nvGrpSpPr>
      <p:grpSpPr>
        <a:xfrm>
          <a:off x="0" y="0"/>
          <a:ext cx="0" cy="0"/>
          <a:chOff x="0" y="0"/>
          <a:chExt cx="0" cy="0"/>
        </a:xfrm>
      </p:grpSpPr>
      <p:sp>
        <p:nvSpPr>
          <p:cNvPr id="90" name="Shape 9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100"/>
              <a:buNone/>
              <a:defRPr sz="2100"/>
            </a:lvl1pPr>
          </a:lstStyle>
          <a:p/>
        </p:txBody>
      </p:sp>
      <p:sp>
        <p:nvSpPr>
          <p:cNvPr id="91" name="Shape 9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2" name="Shape 92"/>
        <p:cNvGrpSpPr/>
        <p:nvPr/>
      </p:nvGrpSpPr>
      <p:grpSpPr>
        <a:xfrm>
          <a:off x="0" y="0"/>
          <a:ext cx="0" cy="0"/>
          <a:chOff x="0" y="0"/>
          <a:chExt cx="0" cy="0"/>
        </a:xfrm>
      </p:grpSpPr>
      <p:sp>
        <p:nvSpPr>
          <p:cNvPr id="93" name="Shape 9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Shape 94"/>
          <p:cNvSpPr txBox="1"/>
          <p:nvPr>
            <p:ph type="title"/>
          </p:nvPr>
        </p:nvSpPr>
        <p:spPr>
          <a:xfrm>
            <a:off x="311700" y="743001"/>
            <a:ext cx="8520600" cy="2006400"/>
          </a:xfrm>
          <a:prstGeom prst="rect">
            <a:avLst/>
          </a:prstGeom>
        </p:spPr>
        <p:txBody>
          <a:bodyPr anchorCtr="0" anchor="b" bIns="91425" lIns="91425" spcFirstLastPara="1" rIns="91425" wrap="square" tIns="91425"/>
          <a:lstStyle>
            <a:lvl1pPr lvl="0" rt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rtl="0"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rtl="0"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rtl="0"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rtl="0"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rtl="0"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rtl="0"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rtl="0"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rtl="0"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p:txBody>
      </p:sp>
      <p:sp>
        <p:nvSpPr>
          <p:cNvPr id="95" name="Shape 95"/>
          <p:cNvSpPr txBox="1"/>
          <p:nvPr>
            <p:ph idx="1" type="body"/>
          </p:nvPr>
        </p:nvSpPr>
        <p:spPr>
          <a:xfrm>
            <a:off x="311700" y="2845182"/>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
        <p:nvSpPr>
          <p:cNvPr id="96" name="Shape 9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spcBef>
                <a:spcPts val="0"/>
              </a:spcBef>
              <a:buNone/>
              <a:defRPr>
                <a:solidFill>
                  <a:schemeClr val="lt1"/>
                </a:solidFill>
              </a:defRPr>
            </a:lvl1pPr>
            <a:lvl2pPr lvl="1" rtl="0">
              <a:spcBef>
                <a:spcPts val="0"/>
              </a:spcBef>
              <a:buNone/>
              <a:defRPr>
                <a:solidFill>
                  <a:schemeClr val="lt1"/>
                </a:solidFill>
              </a:defRPr>
            </a:lvl2pPr>
            <a:lvl3pPr lvl="2" rtl="0">
              <a:spcBef>
                <a:spcPts val="0"/>
              </a:spcBef>
              <a:buNone/>
              <a:defRPr>
                <a:solidFill>
                  <a:schemeClr val="lt1"/>
                </a:solidFill>
              </a:defRPr>
            </a:lvl3pPr>
            <a:lvl4pPr lvl="3" rtl="0">
              <a:spcBef>
                <a:spcPts val="0"/>
              </a:spcBef>
              <a:buNone/>
              <a:defRPr>
                <a:solidFill>
                  <a:schemeClr val="lt1"/>
                </a:solidFill>
              </a:defRPr>
            </a:lvl4pPr>
            <a:lvl5pPr lvl="4" rtl="0">
              <a:spcBef>
                <a:spcPts val="0"/>
              </a:spcBef>
              <a:buNone/>
              <a:defRPr>
                <a:solidFill>
                  <a:schemeClr val="lt1"/>
                </a:solidFill>
              </a:defRPr>
            </a:lvl5pPr>
            <a:lvl6pPr lvl="5" rtl="0">
              <a:spcBef>
                <a:spcPts val="0"/>
              </a:spcBef>
              <a:buNone/>
              <a:defRPr>
                <a:solidFill>
                  <a:schemeClr val="lt1"/>
                </a:solidFill>
              </a:defRPr>
            </a:lvl6pPr>
            <a:lvl7pPr lvl="6" rtl="0">
              <a:spcBef>
                <a:spcPts val="0"/>
              </a:spcBef>
              <a:buNone/>
              <a:defRPr>
                <a:solidFill>
                  <a:schemeClr val="lt1"/>
                </a:solidFill>
              </a:defRPr>
            </a:lvl7pPr>
            <a:lvl8pPr lvl="7" rtl="0">
              <a:spcBef>
                <a:spcPts val="0"/>
              </a:spcBef>
              <a:buNone/>
              <a:defRPr>
                <a:solidFill>
                  <a:schemeClr val="lt1"/>
                </a:solidFill>
              </a:defRPr>
            </a:lvl8pPr>
            <a:lvl9pPr lvl="8" rtl="0">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7" name="Shape 97"/>
        <p:cNvGrpSpPr/>
        <p:nvPr/>
      </p:nvGrpSpPr>
      <p:grpSpPr>
        <a:xfrm>
          <a:off x="0" y="0"/>
          <a:ext cx="0" cy="0"/>
          <a:chOff x="0" y="0"/>
          <a:chExt cx="0" cy="0"/>
        </a:xfrm>
      </p:grpSpPr>
      <p:sp>
        <p:nvSpPr>
          <p:cNvPr id="98" name="Shape 9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lum">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52" name="Shape 5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rtl="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53" name="Shape 5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spcBef>
                <a:spcPts val="0"/>
              </a:spcBef>
              <a:buNone/>
              <a:defRPr sz="1000">
                <a:solidFill>
                  <a:schemeClr val="lt2"/>
                </a:solidFill>
                <a:latin typeface="Source Sans Pro"/>
                <a:ea typeface="Source Sans Pro"/>
                <a:cs typeface="Source Sans Pro"/>
                <a:sym typeface="Source Sans Pro"/>
              </a:defRPr>
            </a:lvl1pPr>
            <a:lvl2pPr lvl="1" rtl="0" algn="r">
              <a:spcBef>
                <a:spcPts val="0"/>
              </a:spcBef>
              <a:buNone/>
              <a:defRPr sz="1000">
                <a:solidFill>
                  <a:schemeClr val="lt2"/>
                </a:solidFill>
                <a:latin typeface="Source Sans Pro"/>
                <a:ea typeface="Source Sans Pro"/>
                <a:cs typeface="Source Sans Pro"/>
                <a:sym typeface="Source Sans Pro"/>
              </a:defRPr>
            </a:lvl2pPr>
            <a:lvl3pPr lvl="2" rtl="0" algn="r">
              <a:spcBef>
                <a:spcPts val="0"/>
              </a:spcBef>
              <a:buNone/>
              <a:defRPr sz="1000">
                <a:solidFill>
                  <a:schemeClr val="lt2"/>
                </a:solidFill>
                <a:latin typeface="Source Sans Pro"/>
                <a:ea typeface="Source Sans Pro"/>
                <a:cs typeface="Source Sans Pro"/>
                <a:sym typeface="Source Sans Pro"/>
              </a:defRPr>
            </a:lvl3pPr>
            <a:lvl4pPr lvl="3" rtl="0" algn="r">
              <a:spcBef>
                <a:spcPts val="0"/>
              </a:spcBef>
              <a:buNone/>
              <a:defRPr sz="1000">
                <a:solidFill>
                  <a:schemeClr val="lt2"/>
                </a:solidFill>
                <a:latin typeface="Source Sans Pro"/>
                <a:ea typeface="Source Sans Pro"/>
                <a:cs typeface="Source Sans Pro"/>
                <a:sym typeface="Source Sans Pro"/>
              </a:defRPr>
            </a:lvl4pPr>
            <a:lvl5pPr lvl="4" rtl="0" algn="r">
              <a:spcBef>
                <a:spcPts val="0"/>
              </a:spcBef>
              <a:buNone/>
              <a:defRPr sz="1000">
                <a:solidFill>
                  <a:schemeClr val="lt2"/>
                </a:solidFill>
                <a:latin typeface="Source Sans Pro"/>
                <a:ea typeface="Source Sans Pro"/>
                <a:cs typeface="Source Sans Pro"/>
                <a:sym typeface="Source Sans Pro"/>
              </a:defRPr>
            </a:lvl5pPr>
            <a:lvl6pPr lvl="5" rtl="0" algn="r">
              <a:spcBef>
                <a:spcPts val="0"/>
              </a:spcBef>
              <a:buNone/>
              <a:defRPr sz="1000">
                <a:solidFill>
                  <a:schemeClr val="lt2"/>
                </a:solidFill>
                <a:latin typeface="Source Sans Pro"/>
                <a:ea typeface="Source Sans Pro"/>
                <a:cs typeface="Source Sans Pro"/>
                <a:sym typeface="Source Sans Pro"/>
              </a:defRPr>
            </a:lvl6pPr>
            <a:lvl7pPr lvl="6" rtl="0" algn="r">
              <a:spcBef>
                <a:spcPts val="0"/>
              </a:spcBef>
              <a:buNone/>
              <a:defRPr sz="1000">
                <a:solidFill>
                  <a:schemeClr val="lt2"/>
                </a:solidFill>
                <a:latin typeface="Source Sans Pro"/>
                <a:ea typeface="Source Sans Pro"/>
                <a:cs typeface="Source Sans Pro"/>
                <a:sym typeface="Source Sans Pro"/>
              </a:defRPr>
            </a:lvl7pPr>
            <a:lvl8pPr lvl="7" rtl="0" algn="r">
              <a:spcBef>
                <a:spcPts val="0"/>
              </a:spcBef>
              <a:buNone/>
              <a:defRPr sz="1000">
                <a:solidFill>
                  <a:schemeClr val="lt2"/>
                </a:solidFill>
                <a:latin typeface="Source Sans Pro"/>
                <a:ea typeface="Source Sans Pro"/>
                <a:cs typeface="Source Sans Pro"/>
                <a:sym typeface="Source Sans Pro"/>
              </a:defRPr>
            </a:lvl8pPr>
            <a:lvl9pPr lvl="8" rtl="0" algn="r">
              <a:spcBef>
                <a:spcPts val="0"/>
              </a:spcBef>
              <a:buNone/>
              <a:defRPr sz="1000">
                <a:solidFill>
                  <a:schemeClr val="lt2"/>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ctrTitle"/>
          </p:nvPr>
        </p:nvSpPr>
        <p:spPr>
          <a:xfrm>
            <a:off x="485875" y="264475"/>
            <a:ext cx="8183700" cy="1903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t>The General Data Protection Regulation (GDPR)</a:t>
            </a:r>
            <a:r>
              <a:rPr lang="en"/>
              <a:t> </a:t>
            </a:r>
            <a:endParaRPr/>
          </a:p>
        </p:txBody>
      </p:sp>
      <p:sp>
        <p:nvSpPr>
          <p:cNvPr id="104" name="Shape 104"/>
          <p:cNvSpPr txBox="1"/>
          <p:nvPr>
            <p:ph idx="1" type="subTitle"/>
          </p:nvPr>
        </p:nvSpPr>
        <p:spPr>
          <a:xfrm>
            <a:off x="485875" y="2089800"/>
            <a:ext cx="8183700" cy="509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Jordan L. Fischer, Esq. &amp; Rebecca Rakoski, Esq.</a:t>
            </a:r>
            <a:endParaRPr/>
          </a:p>
        </p:txBody>
      </p:sp>
      <p:pic>
        <p:nvPicPr>
          <p:cNvPr descr="XPAN Full Logo.png" id="105" name="Shape 105"/>
          <p:cNvPicPr preferRelativeResize="0"/>
          <p:nvPr/>
        </p:nvPicPr>
        <p:blipFill>
          <a:blip r:embed="rId3">
            <a:alphaModFix/>
          </a:blip>
          <a:stretch>
            <a:fillRect/>
          </a:stretch>
        </p:blipFill>
        <p:spPr>
          <a:xfrm>
            <a:off x="6578800" y="2976350"/>
            <a:ext cx="2342150" cy="1753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pic>
        <p:nvPicPr>
          <p:cNvPr id="171" name="Shape 171"/>
          <p:cNvPicPr preferRelativeResize="0"/>
          <p:nvPr/>
        </p:nvPicPr>
        <p:blipFill>
          <a:blip r:embed="rId3">
            <a:alphaModFix amt="14000"/>
          </a:blip>
          <a:stretch>
            <a:fillRect/>
          </a:stretch>
        </p:blipFill>
        <p:spPr>
          <a:xfrm>
            <a:off x="714375" y="0"/>
            <a:ext cx="7715251" cy="5143501"/>
          </a:xfrm>
          <a:prstGeom prst="rect">
            <a:avLst/>
          </a:prstGeom>
          <a:noFill/>
          <a:ln>
            <a:noFill/>
          </a:ln>
        </p:spPr>
      </p:pic>
      <p:sp>
        <p:nvSpPr>
          <p:cNvPr id="172" name="Shape 172"/>
          <p:cNvSpPr txBox="1"/>
          <p:nvPr>
            <p:ph type="title"/>
          </p:nvPr>
        </p:nvSpPr>
        <p:spPr>
          <a:xfrm>
            <a:off x="311700" y="1062500"/>
            <a:ext cx="8520600" cy="16869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4800"/>
              <a:t>Rights of the Data Subject</a:t>
            </a:r>
            <a:r>
              <a:rPr lang="en" sz="4800"/>
              <a:t> </a:t>
            </a:r>
            <a:endParaRPr sz="4800"/>
          </a:p>
          <a:p>
            <a:pPr indent="0" lvl="0" marL="0">
              <a:spcBef>
                <a:spcPts val="0"/>
              </a:spcBef>
              <a:spcAft>
                <a:spcPts val="0"/>
              </a:spcAft>
              <a:buNone/>
            </a:pPr>
            <a:r>
              <a:rPr i="1" lang="en" sz="3000"/>
              <a:t>Chapter III</a:t>
            </a:r>
            <a:endParaRPr i="1" sz="3000"/>
          </a:p>
          <a:p>
            <a:pPr indent="0" lvl="0" marL="0" rtl="0">
              <a:spcBef>
                <a:spcPts val="0"/>
              </a:spcBef>
              <a:spcAft>
                <a:spcPts val="0"/>
              </a:spcAft>
              <a:buNone/>
            </a:pPr>
            <a:r>
              <a:t/>
            </a:r>
            <a:endParaRPr i="1" sz="3000"/>
          </a:p>
        </p:txBody>
      </p:sp>
      <p:sp>
        <p:nvSpPr>
          <p:cNvPr id="173" name="Shape 173"/>
          <p:cNvSpPr/>
          <p:nvPr/>
        </p:nvSpPr>
        <p:spPr>
          <a:xfrm>
            <a:off x="74725" y="2962975"/>
            <a:ext cx="2420400" cy="1686900"/>
          </a:xfrm>
          <a:prstGeom prst="chevron">
            <a:avLst>
              <a:gd fmla="val 50000" name="adj"/>
            </a:avLst>
          </a:prstGeom>
          <a:solidFill>
            <a:srgbClr val="FFFFFF"/>
          </a:solidFill>
          <a:ln cap="flat" cmpd="sng" w="9525">
            <a:solidFill>
              <a:srgbClr val="434343"/>
            </a:solidFill>
            <a:prstDash val="solid"/>
            <a:round/>
            <a:headEnd len="med" w="med" type="none"/>
            <a:tailEnd len="med" w="med"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174" name="Shape 174"/>
          <p:cNvSpPr txBox="1"/>
          <p:nvPr/>
        </p:nvSpPr>
        <p:spPr>
          <a:xfrm>
            <a:off x="1034050" y="3450000"/>
            <a:ext cx="1211700" cy="60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rPr b="0" i="0" lang="en" sz="1200" u="none" cap="none" strike="noStrike">
                <a:solidFill>
                  <a:srgbClr val="000000"/>
                </a:solidFill>
                <a:latin typeface="Arial"/>
                <a:ea typeface="Arial"/>
                <a:cs typeface="Arial"/>
                <a:sym typeface="Arial"/>
              </a:rPr>
              <a:t>Transparency &amp; Modalities (Art. 12)</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5" name="Shape 175"/>
          <p:cNvSpPr/>
          <p:nvPr/>
        </p:nvSpPr>
        <p:spPr>
          <a:xfrm>
            <a:off x="2163400" y="2962975"/>
            <a:ext cx="2420400" cy="1686900"/>
          </a:xfrm>
          <a:prstGeom prst="chevron">
            <a:avLst>
              <a:gd fmla="val 50000" name="adj"/>
            </a:avLst>
          </a:prstGeom>
          <a:solidFill>
            <a:srgbClr val="FFFFFF"/>
          </a:solidFill>
          <a:ln cap="flat" cmpd="sng" w="9525">
            <a:solidFill>
              <a:srgbClr val="434343"/>
            </a:solidFill>
            <a:prstDash val="solid"/>
            <a:round/>
            <a:headEnd len="med" w="med" type="none"/>
            <a:tailEnd len="med" w="med"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176" name="Shape 176"/>
          <p:cNvSpPr/>
          <p:nvPr/>
        </p:nvSpPr>
        <p:spPr>
          <a:xfrm>
            <a:off x="4276600" y="2962975"/>
            <a:ext cx="2420400" cy="1686900"/>
          </a:xfrm>
          <a:prstGeom prst="chevron">
            <a:avLst>
              <a:gd fmla="val 50000" name="adj"/>
            </a:avLst>
          </a:prstGeom>
          <a:solidFill>
            <a:srgbClr val="FFFFFF"/>
          </a:solidFill>
          <a:ln cap="flat" cmpd="sng" w="9525">
            <a:solidFill>
              <a:srgbClr val="434343"/>
            </a:solidFill>
            <a:prstDash val="solid"/>
            <a:round/>
            <a:headEnd len="med" w="med" type="none"/>
            <a:tailEnd len="med" w="med"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177" name="Shape 177"/>
          <p:cNvSpPr/>
          <p:nvPr/>
        </p:nvSpPr>
        <p:spPr>
          <a:xfrm>
            <a:off x="6411900" y="2962975"/>
            <a:ext cx="2420400" cy="1686900"/>
          </a:xfrm>
          <a:prstGeom prst="chevron">
            <a:avLst>
              <a:gd fmla="val 50000" name="adj"/>
            </a:avLst>
          </a:prstGeom>
          <a:solidFill>
            <a:srgbClr val="FFFFFF"/>
          </a:solidFill>
          <a:ln cap="flat" cmpd="sng" w="9525">
            <a:solidFill>
              <a:srgbClr val="434343"/>
            </a:solidFill>
            <a:prstDash val="solid"/>
            <a:round/>
            <a:headEnd len="med" w="med" type="none"/>
            <a:tailEnd len="med" w="med"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178" name="Shape 178"/>
          <p:cNvSpPr txBox="1"/>
          <p:nvPr/>
        </p:nvSpPr>
        <p:spPr>
          <a:xfrm>
            <a:off x="3051400" y="3236275"/>
            <a:ext cx="1092900" cy="114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rPr b="0" i="0" lang="en" sz="1200" u="none" cap="none" strike="noStrike">
                <a:solidFill>
                  <a:srgbClr val="000000"/>
                </a:solidFill>
                <a:latin typeface="Arial"/>
                <a:ea typeface="Arial"/>
                <a:cs typeface="Arial"/>
                <a:sym typeface="Arial"/>
              </a:rPr>
              <a:t>Information &amp; Access to Personal Data</a:t>
            </a:r>
            <a:endParaRPr/>
          </a:p>
          <a:p>
            <a:pPr indent="0" lvl="0" marL="0" marR="0" rtl="0" algn="ctr">
              <a:lnSpc>
                <a:spcPct val="100000"/>
              </a:lnSpc>
              <a:spcBef>
                <a:spcPts val="0"/>
              </a:spcBef>
              <a:spcAft>
                <a:spcPts val="0"/>
              </a:spcAft>
              <a:buClr>
                <a:srgbClr val="000000"/>
              </a:buClr>
              <a:buFont typeface="Arial"/>
              <a:buNone/>
            </a:pPr>
            <a:r>
              <a:rPr b="0" i="0" lang="en" sz="1200" u="none" cap="none" strike="noStrike">
                <a:solidFill>
                  <a:srgbClr val="000000"/>
                </a:solidFill>
                <a:latin typeface="Arial"/>
                <a:ea typeface="Arial"/>
                <a:cs typeface="Arial"/>
                <a:sym typeface="Arial"/>
              </a:rPr>
              <a:t> (Arts. 13-15)</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9" name="Shape 179"/>
          <p:cNvSpPr txBox="1"/>
          <p:nvPr/>
        </p:nvSpPr>
        <p:spPr>
          <a:xfrm>
            <a:off x="5237100" y="3502525"/>
            <a:ext cx="1092900" cy="71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rPr b="0" i="0" lang="en" sz="1200" u="none" cap="none" strike="noStrike">
                <a:solidFill>
                  <a:srgbClr val="000000"/>
                </a:solidFill>
                <a:latin typeface="Arial"/>
                <a:ea typeface="Arial"/>
                <a:cs typeface="Arial"/>
                <a:sym typeface="Arial"/>
              </a:rPr>
              <a:t>Rectification &amp; Erasure</a:t>
            </a:r>
            <a:endParaRPr/>
          </a:p>
          <a:p>
            <a:pPr indent="0" lvl="0" marL="0" marR="0" rtl="0" algn="ctr">
              <a:lnSpc>
                <a:spcPct val="100000"/>
              </a:lnSpc>
              <a:spcBef>
                <a:spcPts val="0"/>
              </a:spcBef>
              <a:spcAft>
                <a:spcPts val="0"/>
              </a:spcAft>
              <a:buClr>
                <a:srgbClr val="000000"/>
              </a:buClr>
              <a:buFont typeface="Arial"/>
              <a:buNone/>
            </a:pPr>
            <a:r>
              <a:rPr b="0" i="0" lang="en" sz="1200" u="none" cap="none" strike="noStrike">
                <a:solidFill>
                  <a:srgbClr val="000000"/>
                </a:solidFill>
                <a:latin typeface="Arial"/>
                <a:ea typeface="Arial"/>
                <a:cs typeface="Arial"/>
                <a:sym typeface="Arial"/>
              </a:rPr>
              <a:t>(Arts 16-20)</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0" name="Shape 180"/>
          <p:cNvSpPr txBox="1"/>
          <p:nvPr/>
        </p:nvSpPr>
        <p:spPr>
          <a:xfrm>
            <a:off x="7284975" y="3236275"/>
            <a:ext cx="1092900" cy="114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rPr b="0" i="0" lang="en" sz="1200" u="none" cap="none" strike="noStrike">
                <a:solidFill>
                  <a:srgbClr val="000000"/>
                </a:solidFill>
                <a:latin typeface="Arial"/>
                <a:ea typeface="Arial"/>
                <a:cs typeface="Arial"/>
                <a:sym typeface="Arial"/>
              </a:rPr>
              <a:t>Right to Object and Automated Individual</a:t>
            </a:r>
            <a:endParaRPr/>
          </a:p>
          <a:p>
            <a:pPr indent="0" lvl="0" marL="0" marR="0" rtl="0" algn="ctr">
              <a:lnSpc>
                <a:spcPct val="100000"/>
              </a:lnSpc>
              <a:spcBef>
                <a:spcPts val="0"/>
              </a:spcBef>
              <a:spcAft>
                <a:spcPts val="0"/>
              </a:spcAft>
              <a:buClr>
                <a:srgbClr val="000000"/>
              </a:buClr>
              <a:buFont typeface="Arial"/>
              <a:buNone/>
            </a:pPr>
            <a:r>
              <a:rPr b="0" i="0" lang="en" sz="1200" u="none" cap="none" strike="noStrike">
                <a:solidFill>
                  <a:srgbClr val="000000"/>
                </a:solidFill>
                <a:latin typeface="Arial"/>
                <a:ea typeface="Arial"/>
                <a:cs typeface="Arial"/>
                <a:sym typeface="Arial"/>
              </a:rPr>
              <a:t> (Arts. 21-22)</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descr="XPAN X Stand Alone.png" id="181" name="Shape 181"/>
          <p:cNvPicPr preferRelativeResize="0"/>
          <p:nvPr/>
        </p:nvPicPr>
        <p:blipFill rotWithShape="1">
          <a:blip r:embed="rId4">
            <a:alphaModFix/>
          </a:blip>
          <a:srcRect b="19707" l="0" r="0" t="11312"/>
          <a:stretch/>
        </p:blipFill>
        <p:spPr>
          <a:xfrm>
            <a:off x="8068225" y="212125"/>
            <a:ext cx="904975" cy="977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pic>
        <p:nvPicPr>
          <p:cNvPr id="186" name="Shape 186"/>
          <p:cNvPicPr preferRelativeResize="0"/>
          <p:nvPr/>
        </p:nvPicPr>
        <p:blipFill>
          <a:blip r:embed="rId3">
            <a:alphaModFix amt="24000"/>
          </a:blip>
          <a:stretch>
            <a:fillRect/>
          </a:stretch>
        </p:blipFill>
        <p:spPr>
          <a:xfrm>
            <a:off x="714375" y="0"/>
            <a:ext cx="7715251" cy="5143501"/>
          </a:xfrm>
          <a:prstGeom prst="rect">
            <a:avLst/>
          </a:prstGeom>
          <a:noFill/>
          <a:ln>
            <a:noFill/>
          </a:ln>
        </p:spPr>
      </p:pic>
      <p:sp>
        <p:nvSpPr>
          <p:cNvPr id="187" name="Shape 187"/>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Data Security </a:t>
            </a:r>
            <a:endParaRPr/>
          </a:p>
        </p:txBody>
      </p:sp>
      <p:sp>
        <p:nvSpPr>
          <p:cNvPr id="188" name="Shape 18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800">
                <a:solidFill>
                  <a:srgbClr val="000000"/>
                </a:solidFill>
              </a:rPr>
              <a:t>Article 28:</a:t>
            </a:r>
            <a:r>
              <a:rPr lang="en" sz="1800">
                <a:solidFill>
                  <a:srgbClr val="000000"/>
                </a:solidFill>
              </a:rPr>
              <a:t> “security of processing” standards</a:t>
            </a:r>
            <a:endParaRPr sz="1800">
              <a:solidFill>
                <a:srgbClr val="000000"/>
              </a:solidFill>
            </a:endParaRPr>
          </a:p>
          <a:p>
            <a:pPr indent="0" lvl="0" marL="0">
              <a:spcBef>
                <a:spcPts val="1600"/>
              </a:spcBef>
              <a:spcAft>
                <a:spcPts val="0"/>
              </a:spcAft>
              <a:buNone/>
            </a:pPr>
            <a:r>
              <a:rPr b="1" lang="en" sz="1800">
                <a:solidFill>
                  <a:srgbClr val="000000"/>
                </a:solidFill>
              </a:rPr>
              <a:t>Allowed to take into account </a:t>
            </a:r>
            <a:endParaRPr sz="1800">
              <a:solidFill>
                <a:srgbClr val="000000"/>
              </a:solidFill>
            </a:endParaRPr>
          </a:p>
          <a:p>
            <a:pPr indent="-342900" lvl="0" marL="457200" rtl="0">
              <a:spcBef>
                <a:spcPts val="1600"/>
              </a:spcBef>
              <a:spcAft>
                <a:spcPts val="0"/>
              </a:spcAft>
              <a:buClr>
                <a:srgbClr val="000000"/>
              </a:buClr>
              <a:buSzPts val="1800"/>
              <a:buChar char="●"/>
            </a:pPr>
            <a:r>
              <a:rPr lang="en" sz="1800">
                <a:solidFill>
                  <a:srgbClr val="000000"/>
                </a:solidFill>
              </a:rPr>
              <a:t>“the state of the art and the costs of implementation” and </a:t>
            </a:r>
            <a:endParaRPr sz="1800">
              <a:solidFill>
                <a:srgbClr val="000000"/>
              </a:solidFill>
            </a:endParaRPr>
          </a:p>
          <a:p>
            <a:pPr indent="-342900" lvl="0" marL="457200">
              <a:spcBef>
                <a:spcPts val="0"/>
              </a:spcBef>
              <a:spcAft>
                <a:spcPts val="0"/>
              </a:spcAft>
              <a:buClr>
                <a:srgbClr val="000000"/>
              </a:buClr>
              <a:buSzPts val="1800"/>
              <a:buChar char="●"/>
            </a:pPr>
            <a:r>
              <a:rPr lang="en" sz="1800">
                <a:solidFill>
                  <a:srgbClr val="000000"/>
                </a:solidFill>
              </a:rPr>
              <a:t>“the nature, scope, context, and purposes of the processing as well as the risk of varying likelihood and severity for the rights and freedoms of natural persons.”</a:t>
            </a:r>
            <a:br>
              <a:rPr lang="en" sz="1800">
                <a:solidFill>
                  <a:srgbClr val="000000"/>
                </a:solidFill>
              </a:rPr>
            </a:br>
            <a:endParaRPr sz="1800">
              <a:solidFill>
                <a:srgbClr val="000000"/>
              </a:solidFill>
            </a:endParaRPr>
          </a:p>
        </p:txBody>
      </p:sp>
      <p:sp>
        <p:nvSpPr>
          <p:cNvPr id="189" name="Shape 18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800">
                <a:solidFill>
                  <a:srgbClr val="000000"/>
                </a:solidFill>
              </a:rPr>
              <a:t>Article 33:</a:t>
            </a:r>
            <a:r>
              <a:rPr lang="en" sz="1800">
                <a:solidFill>
                  <a:srgbClr val="000000"/>
                </a:solidFill>
              </a:rPr>
              <a:t> Data Breach Notification             </a:t>
            </a:r>
            <a:endParaRPr sz="1800">
              <a:solidFill>
                <a:srgbClr val="000000"/>
              </a:solidFill>
            </a:endParaRPr>
          </a:p>
          <a:p>
            <a:pPr indent="0" lvl="0" marL="0" rtl="0">
              <a:lnSpc>
                <a:spcPct val="100000"/>
              </a:lnSpc>
              <a:spcBef>
                <a:spcPts val="1600"/>
              </a:spcBef>
              <a:spcAft>
                <a:spcPts val="0"/>
              </a:spcAft>
              <a:buNone/>
            </a:pPr>
            <a:r>
              <a:t/>
            </a:r>
            <a:endParaRPr b="1" sz="1800">
              <a:solidFill>
                <a:srgbClr val="000000"/>
              </a:solidFill>
            </a:endParaRPr>
          </a:p>
          <a:p>
            <a:pPr indent="0" lvl="0" marL="0">
              <a:spcBef>
                <a:spcPts val="0"/>
              </a:spcBef>
              <a:spcAft>
                <a:spcPts val="0"/>
              </a:spcAft>
              <a:buNone/>
            </a:pPr>
            <a:r>
              <a:rPr b="1" lang="en" sz="1800">
                <a:solidFill>
                  <a:srgbClr val="000000"/>
                </a:solidFill>
              </a:rPr>
              <a:t>Notice must be provided</a:t>
            </a:r>
            <a:r>
              <a:rPr lang="en" sz="1800">
                <a:solidFill>
                  <a:srgbClr val="000000"/>
                </a:solidFill>
              </a:rPr>
              <a:t> </a:t>
            </a:r>
            <a:endParaRPr sz="1800">
              <a:solidFill>
                <a:srgbClr val="000000"/>
              </a:solidFill>
            </a:endParaRPr>
          </a:p>
          <a:p>
            <a:pPr indent="-342900" lvl="0" marL="457200" rtl="0">
              <a:spcBef>
                <a:spcPts val="1600"/>
              </a:spcBef>
              <a:spcAft>
                <a:spcPts val="0"/>
              </a:spcAft>
              <a:buClr>
                <a:srgbClr val="000000"/>
              </a:buClr>
              <a:buSzPts val="1800"/>
              <a:buChar char="●"/>
            </a:pPr>
            <a:r>
              <a:rPr lang="en" sz="1800">
                <a:solidFill>
                  <a:srgbClr val="000000"/>
                </a:solidFill>
              </a:rPr>
              <a:t>“without undue delay and, where feasible,” and</a:t>
            </a:r>
            <a:endParaRPr sz="1800">
              <a:solidFill>
                <a:srgbClr val="000000"/>
              </a:solidFill>
            </a:endParaRPr>
          </a:p>
          <a:p>
            <a:pPr indent="-342900" lvl="0" marL="457200">
              <a:spcBef>
                <a:spcPts val="0"/>
              </a:spcBef>
              <a:spcAft>
                <a:spcPts val="0"/>
              </a:spcAft>
              <a:buClr>
                <a:srgbClr val="000000"/>
              </a:buClr>
              <a:buSzPts val="1800"/>
              <a:buChar char="●"/>
            </a:pPr>
            <a:r>
              <a:rPr lang="en" sz="1800">
                <a:solidFill>
                  <a:srgbClr val="000000"/>
                </a:solidFill>
              </a:rPr>
              <a:t>“not later than </a:t>
            </a:r>
            <a:r>
              <a:rPr b="1" lang="en" sz="1800">
                <a:solidFill>
                  <a:srgbClr val="000000"/>
                </a:solidFill>
              </a:rPr>
              <a:t>72 hours</a:t>
            </a:r>
            <a:r>
              <a:rPr lang="en" sz="1800">
                <a:solidFill>
                  <a:srgbClr val="000000"/>
                </a:solidFill>
              </a:rPr>
              <a:t> after having become aware of it.”</a:t>
            </a:r>
            <a:endParaRPr sz="1800">
              <a:solidFill>
                <a:srgbClr val="000000"/>
              </a:solidFill>
            </a:endParaRPr>
          </a:p>
        </p:txBody>
      </p:sp>
      <p:pic>
        <p:nvPicPr>
          <p:cNvPr descr="XPAN X Stand Alone.png" id="190" name="Shape 190"/>
          <p:cNvPicPr preferRelativeResize="0"/>
          <p:nvPr/>
        </p:nvPicPr>
        <p:blipFill rotWithShape="1">
          <a:blip r:embed="rId4">
            <a:alphaModFix/>
          </a:blip>
          <a:srcRect b="19707" l="0" r="0" t="11312"/>
          <a:stretch/>
        </p:blipFill>
        <p:spPr>
          <a:xfrm>
            <a:off x="8118650" y="4019325"/>
            <a:ext cx="904975" cy="977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type="title"/>
          </p:nvPr>
        </p:nvSpPr>
        <p:spPr>
          <a:xfrm>
            <a:off x="490250" y="526350"/>
            <a:ext cx="8082300" cy="4090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3600" u="sng"/>
              <a:t>Penalties</a:t>
            </a:r>
            <a:r>
              <a:rPr lang="en" sz="3600"/>
              <a:t> (Art. 83)</a:t>
            </a:r>
            <a:r>
              <a:rPr lang="en" sz="3600"/>
              <a:t>:</a:t>
            </a:r>
            <a:endParaRPr sz="3600"/>
          </a:p>
          <a:p>
            <a:pPr indent="0" lvl="0" marL="0">
              <a:spcBef>
                <a:spcPts val="0"/>
              </a:spcBef>
              <a:spcAft>
                <a:spcPts val="0"/>
              </a:spcAft>
              <a:buNone/>
            </a:pPr>
            <a:r>
              <a:t/>
            </a:r>
            <a:endParaRPr sz="2400"/>
          </a:p>
          <a:p>
            <a:pPr indent="-381000" lvl="0" marL="457200" rtl="0">
              <a:spcBef>
                <a:spcPts val="0"/>
              </a:spcBef>
              <a:spcAft>
                <a:spcPts val="0"/>
              </a:spcAft>
              <a:buSzPts val="2400"/>
              <a:buChar char="●"/>
            </a:pPr>
            <a:r>
              <a:rPr b="0" lang="en" sz="2400"/>
              <a:t>the lower fine threshold is 2 % of an “undertaking’s” worldwide annual turnover or 10 million euros, whichever is higher; or </a:t>
            </a:r>
            <a:endParaRPr b="0" sz="2400"/>
          </a:p>
          <a:p>
            <a:pPr indent="0" lvl="0" marL="0" rtl="0">
              <a:spcBef>
                <a:spcPts val="0"/>
              </a:spcBef>
              <a:spcAft>
                <a:spcPts val="0"/>
              </a:spcAft>
              <a:buNone/>
            </a:pPr>
            <a:r>
              <a:t/>
            </a:r>
            <a:endParaRPr b="0" sz="2400"/>
          </a:p>
          <a:p>
            <a:pPr indent="-381000" lvl="0" marL="457200">
              <a:spcBef>
                <a:spcPts val="0"/>
              </a:spcBef>
              <a:spcAft>
                <a:spcPts val="0"/>
              </a:spcAft>
              <a:buSzPts val="2400"/>
              <a:buChar char="●"/>
            </a:pPr>
            <a:r>
              <a:rPr b="0" lang="en" sz="2400"/>
              <a:t>the higher fine threshold is 4 % of an “undertaking’s” worldwide annual turnover or 20 million euros, whichever is higher.</a:t>
            </a:r>
            <a:endParaRPr b="0" sz="2400"/>
          </a:p>
          <a:p>
            <a:pPr indent="0" lvl="0" marL="0">
              <a:spcBef>
                <a:spcPts val="0"/>
              </a:spcBef>
              <a:spcAft>
                <a:spcPts val="0"/>
              </a:spcAft>
              <a:buNone/>
            </a:pPr>
            <a:r>
              <a:t/>
            </a:r>
            <a:endParaRPr/>
          </a:p>
        </p:txBody>
      </p:sp>
      <p:pic>
        <p:nvPicPr>
          <p:cNvPr descr="XPAN X Stand Alone.png" id="196" name="Shape 196"/>
          <p:cNvPicPr preferRelativeResize="0"/>
          <p:nvPr/>
        </p:nvPicPr>
        <p:blipFill rotWithShape="1">
          <a:blip r:embed="rId3">
            <a:alphaModFix/>
          </a:blip>
          <a:srcRect b="19707" l="0" r="0" t="11312"/>
          <a:stretch/>
        </p:blipFill>
        <p:spPr>
          <a:xfrm>
            <a:off x="7916950" y="3801500"/>
            <a:ext cx="1106675" cy="1195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type="title"/>
          </p:nvPr>
        </p:nvSpPr>
        <p:spPr>
          <a:xfrm>
            <a:off x="0" y="1786500"/>
            <a:ext cx="4632600" cy="1570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4800"/>
              <a:t>Mechanisms to Transfer Data </a:t>
            </a:r>
            <a:endParaRPr sz="4800"/>
          </a:p>
        </p:txBody>
      </p:sp>
      <p:sp>
        <p:nvSpPr>
          <p:cNvPr id="202" name="Shape 202"/>
          <p:cNvSpPr txBox="1"/>
          <p:nvPr>
            <p:ph idx="2" type="body"/>
          </p:nvPr>
        </p:nvSpPr>
        <p:spPr>
          <a:xfrm>
            <a:off x="4680125" y="0"/>
            <a:ext cx="4371600" cy="4668300"/>
          </a:xfrm>
          <a:prstGeom prst="rect">
            <a:avLst/>
          </a:prstGeom>
        </p:spPr>
        <p:txBody>
          <a:bodyPr anchorCtr="0" anchor="ctr" bIns="91425" lIns="91425" spcFirstLastPara="1" rIns="91425" wrap="square" tIns="91425">
            <a:noAutofit/>
          </a:bodyPr>
          <a:lstStyle/>
          <a:p>
            <a:pPr indent="-336550" lvl="0" marL="457200" rtl="0">
              <a:lnSpc>
                <a:spcPct val="100000"/>
              </a:lnSpc>
              <a:spcBef>
                <a:spcPts val="0"/>
              </a:spcBef>
              <a:spcAft>
                <a:spcPts val="0"/>
              </a:spcAft>
              <a:buSzPts val="1700"/>
              <a:buAutoNum type="arabicPeriod"/>
            </a:pPr>
            <a:r>
              <a:rPr b="1" lang="en" sz="1700" u="sng"/>
              <a:t>Article 45</a:t>
            </a:r>
            <a:r>
              <a:rPr lang="en" sz="1700"/>
              <a:t>:  Adequacy Decision</a:t>
            </a:r>
            <a:endParaRPr sz="1700"/>
          </a:p>
          <a:p>
            <a:pPr indent="0" lvl="0" marL="0" rtl="0">
              <a:lnSpc>
                <a:spcPct val="100000"/>
              </a:lnSpc>
              <a:spcBef>
                <a:spcPts val="0"/>
              </a:spcBef>
              <a:spcAft>
                <a:spcPts val="0"/>
              </a:spcAft>
              <a:buNone/>
            </a:pPr>
            <a:r>
              <a:t/>
            </a:r>
            <a:endParaRPr sz="1700"/>
          </a:p>
          <a:p>
            <a:pPr indent="-336550" lvl="0" marL="457200" rtl="0">
              <a:lnSpc>
                <a:spcPct val="100000"/>
              </a:lnSpc>
              <a:spcBef>
                <a:spcPts val="0"/>
              </a:spcBef>
              <a:spcAft>
                <a:spcPts val="0"/>
              </a:spcAft>
              <a:buSzPts val="1700"/>
              <a:buAutoNum type="arabicPeriod"/>
            </a:pPr>
            <a:r>
              <a:rPr b="1" lang="en" sz="1700" u="sng"/>
              <a:t>Article 46</a:t>
            </a:r>
            <a:r>
              <a:rPr lang="en" sz="1700"/>
              <a:t>: Appropriate Safeguards</a:t>
            </a:r>
            <a:endParaRPr sz="1700"/>
          </a:p>
          <a:p>
            <a:pPr indent="-336550" lvl="1" marL="914400" rtl="0">
              <a:lnSpc>
                <a:spcPct val="100000"/>
              </a:lnSpc>
              <a:spcBef>
                <a:spcPts val="0"/>
              </a:spcBef>
              <a:spcAft>
                <a:spcPts val="0"/>
              </a:spcAft>
              <a:buSzPts val="1700"/>
              <a:buAutoNum type="alphaLcPeriod"/>
            </a:pPr>
            <a:r>
              <a:rPr lang="en" sz="1700"/>
              <a:t>A legally binding agreement between two countries</a:t>
            </a:r>
            <a:endParaRPr sz="1700"/>
          </a:p>
          <a:p>
            <a:pPr indent="-336550" lvl="1" marL="914400" rtl="0">
              <a:lnSpc>
                <a:spcPct val="100000"/>
              </a:lnSpc>
              <a:spcBef>
                <a:spcPts val="0"/>
              </a:spcBef>
              <a:spcAft>
                <a:spcPts val="0"/>
              </a:spcAft>
              <a:buSzPts val="1700"/>
              <a:buAutoNum type="alphaLcPeriod"/>
            </a:pPr>
            <a:r>
              <a:rPr lang="en" sz="1700"/>
              <a:t>Binding Corporate Rules (Art. 47)</a:t>
            </a:r>
            <a:endParaRPr sz="1700"/>
          </a:p>
          <a:p>
            <a:pPr indent="-336550" lvl="1" marL="914400" rtl="0">
              <a:lnSpc>
                <a:spcPct val="100000"/>
              </a:lnSpc>
              <a:spcBef>
                <a:spcPts val="0"/>
              </a:spcBef>
              <a:spcAft>
                <a:spcPts val="0"/>
              </a:spcAft>
              <a:buSzPts val="1700"/>
              <a:buAutoNum type="alphaLcPeriod"/>
            </a:pPr>
            <a:r>
              <a:rPr lang="en" sz="1700"/>
              <a:t>Adoption of Standard Data Protection Clauses (Art. 93)</a:t>
            </a:r>
            <a:endParaRPr sz="1700"/>
          </a:p>
          <a:p>
            <a:pPr indent="-336550" lvl="1" marL="914400" rtl="0">
              <a:lnSpc>
                <a:spcPct val="100000"/>
              </a:lnSpc>
              <a:spcBef>
                <a:spcPts val="0"/>
              </a:spcBef>
              <a:spcAft>
                <a:spcPts val="0"/>
              </a:spcAft>
              <a:buSzPts val="1700"/>
              <a:buAutoNum type="alphaLcPeriod"/>
            </a:pPr>
            <a:r>
              <a:rPr lang="en" sz="1700"/>
              <a:t>Approved code of conduct (Art. 30)</a:t>
            </a:r>
            <a:endParaRPr sz="1700"/>
          </a:p>
          <a:p>
            <a:pPr indent="-336550" lvl="1" marL="914400" rtl="0">
              <a:lnSpc>
                <a:spcPct val="100000"/>
              </a:lnSpc>
              <a:spcBef>
                <a:spcPts val="0"/>
              </a:spcBef>
              <a:spcAft>
                <a:spcPts val="0"/>
              </a:spcAft>
              <a:buSzPts val="1700"/>
              <a:buAutoNum type="alphaLcPeriod"/>
            </a:pPr>
            <a:r>
              <a:rPr lang="en" sz="1700"/>
              <a:t>Approved certification mechanism (Art. 42)</a:t>
            </a:r>
            <a:endParaRPr sz="1700"/>
          </a:p>
          <a:p>
            <a:pPr indent="-336550" lvl="1" marL="914400" rtl="0">
              <a:lnSpc>
                <a:spcPct val="100000"/>
              </a:lnSpc>
              <a:spcBef>
                <a:spcPts val="0"/>
              </a:spcBef>
              <a:spcAft>
                <a:spcPts val="0"/>
              </a:spcAft>
              <a:buSzPts val="1700"/>
              <a:buAutoNum type="alphaLcPeriod"/>
            </a:pPr>
            <a:r>
              <a:rPr lang="en" sz="1700"/>
              <a:t>Contractual clauses between the controller and processor</a:t>
            </a:r>
            <a:endParaRPr sz="1700"/>
          </a:p>
          <a:p>
            <a:pPr indent="0" lvl="0" marL="457200" rtl="0">
              <a:lnSpc>
                <a:spcPct val="100000"/>
              </a:lnSpc>
              <a:spcBef>
                <a:spcPts val="0"/>
              </a:spcBef>
              <a:spcAft>
                <a:spcPts val="0"/>
              </a:spcAft>
              <a:buNone/>
            </a:pPr>
            <a:r>
              <a:t/>
            </a:r>
            <a:endParaRPr sz="1700"/>
          </a:p>
          <a:p>
            <a:pPr indent="-336550" lvl="0" marL="457200" rtl="0">
              <a:lnSpc>
                <a:spcPct val="100000"/>
              </a:lnSpc>
              <a:spcBef>
                <a:spcPts val="0"/>
              </a:spcBef>
              <a:spcAft>
                <a:spcPts val="0"/>
              </a:spcAft>
              <a:buSzPts val="1700"/>
              <a:buAutoNum type="arabicPeriod"/>
            </a:pPr>
            <a:r>
              <a:rPr b="1" lang="en" sz="1700" u="sng"/>
              <a:t>Article 49</a:t>
            </a:r>
            <a:r>
              <a:rPr lang="en" sz="1700"/>
              <a:t>: Derogations for specific situations </a:t>
            </a:r>
            <a:endParaRPr sz="1700"/>
          </a:p>
        </p:txBody>
      </p:sp>
      <p:pic>
        <p:nvPicPr>
          <p:cNvPr descr="XPAN X Stand Alone.png" id="203" name="Shape 203"/>
          <p:cNvPicPr preferRelativeResize="0"/>
          <p:nvPr/>
        </p:nvPicPr>
        <p:blipFill rotWithShape="1">
          <a:blip r:embed="rId3">
            <a:alphaModFix/>
          </a:blip>
          <a:srcRect b="19707" l="0" r="0" t="11312"/>
          <a:stretch/>
        </p:blipFill>
        <p:spPr>
          <a:xfrm>
            <a:off x="8294050" y="4193200"/>
            <a:ext cx="668225" cy="721675"/>
          </a:xfrm>
          <a:prstGeom prst="rect">
            <a:avLst/>
          </a:prstGeom>
          <a:noFill/>
          <a:ln>
            <a:noFill/>
          </a:ln>
        </p:spPr>
      </p:pic>
      <p:pic>
        <p:nvPicPr>
          <p:cNvPr id="204" name="Shape 204"/>
          <p:cNvPicPr preferRelativeResize="0"/>
          <p:nvPr/>
        </p:nvPicPr>
        <p:blipFill>
          <a:blip r:embed="rId4">
            <a:alphaModFix/>
          </a:blip>
          <a:stretch>
            <a:fillRect/>
          </a:stretch>
        </p:blipFill>
        <p:spPr>
          <a:xfrm>
            <a:off x="152400" y="152400"/>
            <a:ext cx="1659453" cy="1148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0" st="0"/>
                                            </p:txEl>
                                          </p:spTgt>
                                        </p:tgtEl>
                                        <p:attrNameLst>
                                          <p:attrName>style.visibility</p:attrName>
                                        </p:attrNameLst>
                                      </p:cBhvr>
                                      <p:to>
                                        <p:strVal val="visible"/>
                                      </p:to>
                                    </p:set>
                                    <p:animEffect filter="fade" transition="in">
                                      <p:cBhvr>
                                        <p:cTn dur="1000"/>
                                        <p:tgtEl>
                                          <p:spTgt spid="2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1" st="1"/>
                                            </p:txEl>
                                          </p:spTgt>
                                        </p:tgtEl>
                                        <p:attrNameLst>
                                          <p:attrName>style.visibility</p:attrName>
                                        </p:attrNameLst>
                                      </p:cBhvr>
                                      <p:to>
                                        <p:strVal val="visible"/>
                                      </p:to>
                                    </p:set>
                                    <p:animEffect filter="fade" transition="in">
                                      <p:cBhvr>
                                        <p:cTn dur="1000"/>
                                        <p:tgtEl>
                                          <p:spTgt spid="2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2" st="2"/>
                                            </p:txEl>
                                          </p:spTgt>
                                        </p:tgtEl>
                                        <p:attrNameLst>
                                          <p:attrName>style.visibility</p:attrName>
                                        </p:attrNameLst>
                                      </p:cBhvr>
                                      <p:to>
                                        <p:strVal val="visible"/>
                                      </p:to>
                                    </p:set>
                                    <p:animEffect filter="fade" transition="in">
                                      <p:cBhvr>
                                        <p:cTn dur="1000"/>
                                        <p:tgtEl>
                                          <p:spTgt spid="2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3" st="3"/>
                                            </p:txEl>
                                          </p:spTgt>
                                        </p:tgtEl>
                                        <p:attrNameLst>
                                          <p:attrName>style.visibility</p:attrName>
                                        </p:attrNameLst>
                                      </p:cBhvr>
                                      <p:to>
                                        <p:strVal val="visible"/>
                                      </p:to>
                                    </p:set>
                                    <p:animEffect filter="fade" transition="in">
                                      <p:cBhvr>
                                        <p:cTn dur="1000"/>
                                        <p:tgtEl>
                                          <p:spTgt spid="2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4" st="4"/>
                                            </p:txEl>
                                          </p:spTgt>
                                        </p:tgtEl>
                                        <p:attrNameLst>
                                          <p:attrName>style.visibility</p:attrName>
                                        </p:attrNameLst>
                                      </p:cBhvr>
                                      <p:to>
                                        <p:strVal val="visible"/>
                                      </p:to>
                                    </p:set>
                                    <p:animEffect filter="fade" transition="in">
                                      <p:cBhvr>
                                        <p:cTn dur="1000"/>
                                        <p:tgtEl>
                                          <p:spTgt spid="20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5" st="5"/>
                                            </p:txEl>
                                          </p:spTgt>
                                        </p:tgtEl>
                                        <p:attrNameLst>
                                          <p:attrName>style.visibility</p:attrName>
                                        </p:attrNameLst>
                                      </p:cBhvr>
                                      <p:to>
                                        <p:strVal val="visible"/>
                                      </p:to>
                                    </p:set>
                                    <p:animEffect filter="fade" transition="in">
                                      <p:cBhvr>
                                        <p:cTn dur="1000"/>
                                        <p:tgtEl>
                                          <p:spTgt spid="20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6" st="6"/>
                                            </p:txEl>
                                          </p:spTgt>
                                        </p:tgtEl>
                                        <p:attrNameLst>
                                          <p:attrName>style.visibility</p:attrName>
                                        </p:attrNameLst>
                                      </p:cBhvr>
                                      <p:to>
                                        <p:strVal val="visible"/>
                                      </p:to>
                                    </p:set>
                                    <p:animEffect filter="fade" transition="in">
                                      <p:cBhvr>
                                        <p:cTn dur="1000"/>
                                        <p:tgtEl>
                                          <p:spTgt spid="20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7" st="7"/>
                                            </p:txEl>
                                          </p:spTgt>
                                        </p:tgtEl>
                                        <p:attrNameLst>
                                          <p:attrName>style.visibility</p:attrName>
                                        </p:attrNameLst>
                                      </p:cBhvr>
                                      <p:to>
                                        <p:strVal val="visible"/>
                                      </p:to>
                                    </p:set>
                                    <p:animEffect filter="fade" transition="in">
                                      <p:cBhvr>
                                        <p:cTn dur="1000"/>
                                        <p:tgtEl>
                                          <p:spTgt spid="20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8" st="8"/>
                                            </p:txEl>
                                          </p:spTgt>
                                        </p:tgtEl>
                                        <p:attrNameLst>
                                          <p:attrName>style.visibility</p:attrName>
                                        </p:attrNameLst>
                                      </p:cBhvr>
                                      <p:to>
                                        <p:strVal val="visible"/>
                                      </p:to>
                                    </p:set>
                                    <p:animEffect filter="fade" transition="in">
                                      <p:cBhvr>
                                        <p:cTn dur="1000"/>
                                        <p:tgtEl>
                                          <p:spTgt spid="20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9" st="9"/>
                                            </p:txEl>
                                          </p:spTgt>
                                        </p:tgtEl>
                                        <p:attrNameLst>
                                          <p:attrName>style.visibility</p:attrName>
                                        </p:attrNameLst>
                                      </p:cBhvr>
                                      <p:to>
                                        <p:strVal val="visible"/>
                                      </p:to>
                                    </p:set>
                                    <p:animEffect filter="fade" transition="in">
                                      <p:cBhvr>
                                        <p:cTn dur="1000"/>
                                        <p:tgtEl>
                                          <p:spTgt spid="20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10" st="10"/>
                                            </p:txEl>
                                          </p:spTgt>
                                        </p:tgtEl>
                                        <p:attrNameLst>
                                          <p:attrName>style.visibility</p:attrName>
                                        </p:attrNameLst>
                                      </p:cBhvr>
                                      <p:to>
                                        <p:strVal val="visible"/>
                                      </p:to>
                                    </p:set>
                                    <p:animEffect filter="fade" transition="in">
                                      <p:cBhvr>
                                        <p:cTn dur="1000"/>
                                        <p:tgtEl>
                                          <p:spTgt spid="202">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ph type="title"/>
          </p:nvPr>
        </p:nvSpPr>
        <p:spPr>
          <a:xfrm>
            <a:off x="0" y="2576625"/>
            <a:ext cx="4632600" cy="15453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i="1" lang="en" sz="4800"/>
              <a:t>Pending Court Cases:</a:t>
            </a:r>
            <a:endParaRPr i="1" sz="4800"/>
          </a:p>
        </p:txBody>
      </p:sp>
      <p:sp>
        <p:nvSpPr>
          <p:cNvPr id="210" name="Shape 210"/>
          <p:cNvSpPr txBox="1"/>
          <p:nvPr>
            <p:ph idx="2" type="body"/>
          </p:nvPr>
        </p:nvSpPr>
        <p:spPr>
          <a:xfrm>
            <a:off x="4632600" y="95025"/>
            <a:ext cx="4431000" cy="4609200"/>
          </a:xfrm>
          <a:prstGeom prst="rect">
            <a:avLst/>
          </a:prstGeom>
        </p:spPr>
        <p:txBody>
          <a:bodyPr anchorCtr="0" anchor="ctr" bIns="91425" lIns="91425" spcFirstLastPara="1" rIns="91425" wrap="square" tIns="91425">
            <a:noAutofit/>
          </a:bodyPr>
          <a:lstStyle/>
          <a:p>
            <a:pPr indent="-368300" lvl="0" marL="457200" rtl="0">
              <a:lnSpc>
                <a:spcPct val="100000"/>
              </a:lnSpc>
              <a:spcBef>
                <a:spcPts val="1000"/>
              </a:spcBef>
              <a:spcAft>
                <a:spcPts val="0"/>
              </a:spcAft>
              <a:buSzPts val="2200"/>
              <a:buChar char="●"/>
            </a:pPr>
            <a:r>
              <a:rPr i="1" lang="en" sz="2200"/>
              <a:t>The Data Protection Commission and Facebook Ireland Ltd. and Maximillian Schrems (“Schrems II”)</a:t>
            </a:r>
            <a:r>
              <a:rPr lang="en" sz="2200"/>
              <a:t>, the High Court of Ireland (2017)</a:t>
            </a:r>
            <a:endParaRPr sz="2200"/>
          </a:p>
          <a:p>
            <a:pPr indent="0" lvl="0" marL="0" rtl="0">
              <a:lnSpc>
                <a:spcPct val="100000"/>
              </a:lnSpc>
              <a:spcBef>
                <a:spcPts val="1000"/>
              </a:spcBef>
              <a:spcAft>
                <a:spcPts val="0"/>
              </a:spcAft>
              <a:buNone/>
            </a:pPr>
            <a:r>
              <a:t/>
            </a:r>
            <a:endParaRPr sz="2200"/>
          </a:p>
          <a:p>
            <a:pPr indent="-368300" lvl="0" marL="457200" rtl="0">
              <a:spcBef>
                <a:spcPts val="1000"/>
              </a:spcBef>
              <a:spcAft>
                <a:spcPts val="0"/>
              </a:spcAft>
              <a:buSzPts val="2200"/>
              <a:buChar char="●"/>
            </a:pPr>
            <a:r>
              <a:rPr i="1" lang="en" sz="2200"/>
              <a:t>Matter of Warrant to Search a Certain EMail Account Controlled &amp; Maintained by Microsoft Corp.</a:t>
            </a:r>
            <a:r>
              <a:rPr lang="en" sz="2200"/>
              <a:t>, 829 F.3d 197 (2d Cir. 2016).</a:t>
            </a:r>
            <a:endParaRPr sz="2200" u="sng"/>
          </a:p>
          <a:p>
            <a:pPr indent="0" lvl="0" marL="0" rtl="0">
              <a:lnSpc>
                <a:spcPct val="100000"/>
              </a:lnSpc>
              <a:spcBef>
                <a:spcPts val="1000"/>
              </a:spcBef>
              <a:spcAft>
                <a:spcPts val="0"/>
              </a:spcAft>
              <a:buNone/>
            </a:pPr>
            <a:r>
              <a:t/>
            </a:r>
            <a:endParaRPr sz="1900"/>
          </a:p>
        </p:txBody>
      </p:sp>
      <p:pic>
        <p:nvPicPr>
          <p:cNvPr descr="XPAN X Stand Alone.png" id="211" name="Shape 211"/>
          <p:cNvPicPr preferRelativeResize="0"/>
          <p:nvPr/>
        </p:nvPicPr>
        <p:blipFill rotWithShape="1">
          <a:blip r:embed="rId3">
            <a:alphaModFix/>
          </a:blip>
          <a:srcRect b="19707" l="0" r="0" t="11312"/>
          <a:stretch/>
        </p:blipFill>
        <p:spPr>
          <a:xfrm>
            <a:off x="8228050" y="4121925"/>
            <a:ext cx="734225" cy="792950"/>
          </a:xfrm>
          <a:prstGeom prst="rect">
            <a:avLst/>
          </a:prstGeom>
          <a:noFill/>
          <a:ln>
            <a:noFill/>
          </a:ln>
        </p:spPr>
      </p:pic>
      <p:pic>
        <p:nvPicPr>
          <p:cNvPr id="212" name="Shape 212"/>
          <p:cNvPicPr preferRelativeResize="0"/>
          <p:nvPr/>
        </p:nvPicPr>
        <p:blipFill>
          <a:blip r:embed="rId4">
            <a:alphaModFix/>
          </a:blip>
          <a:stretch>
            <a:fillRect/>
          </a:stretch>
        </p:blipFill>
        <p:spPr>
          <a:xfrm>
            <a:off x="298350" y="289975"/>
            <a:ext cx="1878376" cy="1878376"/>
          </a:xfrm>
          <a:prstGeom prst="rect">
            <a:avLst/>
          </a:prstGeom>
          <a:noFill/>
          <a:ln>
            <a:noFill/>
          </a:ln>
        </p:spPr>
      </p:pic>
      <p:pic>
        <p:nvPicPr>
          <p:cNvPr id="213" name="Shape 213"/>
          <p:cNvPicPr preferRelativeResize="0"/>
          <p:nvPr/>
        </p:nvPicPr>
        <p:blipFill rotWithShape="1">
          <a:blip r:embed="rId5">
            <a:alphaModFix/>
          </a:blip>
          <a:srcRect b="12451" l="12652" r="9532" t="10542"/>
          <a:stretch/>
        </p:blipFill>
        <p:spPr>
          <a:xfrm>
            <a:off x="2465475" y="289975"/>
            <a:ext cx="1878375" cy="19549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ph type="title"/>
          </p:nvPr>
        </p:nvSpPr>
        <p:spPr>
          <a:xfrm>
            <a:off x="954000" y="2061750"/>
            <a:ext cx="7236000" cy="2678400"/>
          </a:xfrm>
          <a:prstGeom prst="rect">
            <a:avLst/>
          </a:prstGeom>
          <a:ln cap="flat" cmpd="sng" w="28575">
            <a:solidFill>
              <a:srgbClr val="FFFFFF"/>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200" u="sng">
                <a:latin typeface="Roboto"/>
                <a:ea typeface="Roboto"/>
                <a:cs typeface="Roboto"/>
                <a:sym typeface="Roboto"/>
              </a:rPr>
              <a:t>100 Days</a:t>
            </a:r>
            <a:endParaRPr sz="7200" u="sng">
              <a:latin typeface="Roboto"/>
              <a:ea typeface="Roboto"/>
              <a:cs typeface="Roboto"/>
              <a:sym typeface="Roboto"/>
            </a:endParaRPr>
          </a:p>
          <a:p>
            <a:pPr indent="0" lvl="0" marL="0" rtl="0" algn="ctr">
              <a:spcBef>
                <a:spcPts val="0"/>
              </a:spcBef>
              <a:spcAft>
                <a:spcPts val="0"/>
              </a:spcAft>
              <a:buNone/>
            </a:pPr>
            <a:r>
              <a:rPr b="0" lang="en">
                <a:latin typeface="Roboto"/>
                <a:ea typeface="Roboto"/>
                <a:cs typeface="Roboto"/>
                <a:sym typeface="Roboto"/>
              </a:rPr>
              <a:t> Until GDPR Enforcement!</a:t>
            </a:r>
            <a:endParaRPr/>
          </a:p>
        </p:txBody>
      </p:sp>
      <p:pic>
        <p:nvPicPr>
          <p:cNvPr descr="XPAN X Stand Alone.png" id="219" name="Shape 219"/>
          <p:cNvPicPr preferRelativeResize="0"/>
          <p:nvPr/>
        </p:nvPicPr>
        <p:blipFill rotWithShape="1">
          <a:blip r:embed="rId3">
            <a:alphaModFix/>
          </a:blip>
          <a:srcRect b="19707" l="0" r="0" t="11312"/>
          <a:stretch/>
        </p:blipFill>
        <p:spPr>
          <a:xfrm>
            <a:off x="7601800" y="206875"/>
            <a:ext cx="1384000" cy="1494650"/>
          </a:xfrm>
          <a:prstGeom prst="rect">
            <a:avLst/>
          </a:prstGeom>
          <a:noFill/>
          <a:ln>
            <a:noFill/>
          </a:ln>
        </p:spPr>
      </p:pic>
      <p:pic>
        <p:nvPicPr>
          <p:cNvPr id="220" name="Shape 220"/>
          <p:cNvPicPr preferRelativeResize="0"/>
          <p:nvPr/>
        </p:nvPicPr>
        <p:blipFill>
          <a:blip r:embed="rId4">
            <a:alphaModFix/>
          </a:blip>
          <a:stretch>
            <a:fillRect/>
          </a:stretch>
        </p:blipFill>
        <p:spPr>
          <a:xfrm>
            <a:off x="432275" y="206875"/>
            <a:ext cx="2364850" cy="1621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ph type="title"/>
          </p:nvPr>
        </p:nvSpPr>
        <p:spPr>
          <a:xfrm>
            <a:off x="311700" y="680851"/>
            <a:ext cx="8520600" cy="20064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i="1" lang="en" sz="2400">
                <a:solidFill>
                  <a:srgbClr val="999999"/>
                </a:solidFill>
              </a:rPr>
              <a:t>For further information or questions, please feel free to contact:</a:t>
            </a:r>
            <a:endParaRPr i="1" sz="2400">
              <a:solidFill>
                <a:srgbClr val="999999"/>
              </a:solidFill>
            </a:endParaRPr>
          </a:p>
          <a:p>
            <a:pPr indent="0" lvl="0" marL="0" rtl="0">
              <a:spcBef>
                <a:spcPts val="0"/>
              </a:spcBef>
              <a:spcAft>
                <a:spcPts val="0"/>
              </a:spcAft>
              <a:buNone/>
            </a:pPr>
            <a:r>
              <a:rPr i="1" lang="en" sz="2400">
                <a:solidFill>
                  <a:srgbClr val="999999"/>
                </a:solidFill>
              </a:rPr>
              <a:t>Rebecca Rakoski, Esq.  &amp; Jordan L. Fischer, Esq.</a:t>
            </a:r>
            <a:endParaRPr i="1" sz="2400">
              <a:solidFill>
                <a:srgbClr val="999999"/>
              </a:solidFill>
            </a:endParaRPr>
          </a:p>
        </p:txBody>
      </p:sp>
      <p:sp>
        <p:nvSpPr>
          <p:cNvPr id="226" name="Shape 226"/>
          <p:cNvSpPr txBox="1"/>
          <p:nvPr>
            <p:ph idx="1" type="body"/>
          </p:nvPr>
        </p:nvSpPr>
        <p:spPr>
          <a:xfrm>
            <a:off x="311700" y="3300848"/>
            <a:ext cx="8520600" cy="1615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i="1"/>
          </a:p>
          <a:p>
            <a:pPr indent="0" lvl="0" marL="0" rtl="0">
              <a:spcBef>
                <a:spcPts val="0"/>
              </a:spcBef>
              <a:spcAft>
                <a:spcPts val="1600"/>
              </a:spcAft>
              <a:buNone/>
            </a:pPr>
            <a:r>
              <a:rPr i="1" lang="en"/>
              <a:t>Disclaimer:  These materials do not constitute legal advice.  The speakers do not warrant that the presentations or materials are free of errors, or will continue to be accurate. Opinions expressed are those of the speakers and statements in the presentations and the materials should be verified before relying on them. </a:t>
            </a:r>
            <a:endParaRPr i="1"/>
          </a:p>
        </p:txBody>
      </p:sp>
      <p:pic>
        <p:nvPicPr>
          <p:cNvPr descr="XPAN Full Logo.png" id="227" name="Shape 227"/>
          <p:cNvPicPr preferRelativeResize="0"/>
          <p:nvPr/>
        </p:nvPicPr>
        <p:blipFill rotWithShape="1">
          <a:blip r:embed="rId3">
            <a:alphaModFix/>
          </a:blip>
          <a:srcRect b="20856" l="0" r="0" t="11185"/>
          <a:stretch/>
        </p:blipFill>
        <p:spPr>
          <a:xfrm>
            <a:off x="3132925" y="226900"/>
            <a:ext cx="2878150" cy="1464275"/>
          </a:xfrm>
          <a:prstGeom prst="rect">
            <a:avLst/>
          </a:prstGeom>
          <a:noFill/>
          <a:ln>
            <a:noFill/>
          </a:ln>
        </p:spPr>
      </p:pic>
      <p:sp>
        <p:nvSpPr>
          <p:cNvPr id="228" name="Shape 228"/>
          <p:cNvSpPr txBox="1"/>
          <p:nvPr/>
        </p:nvSpPr>
        <p:spPr>
          <a:xfrm>
            <a:off x="2176800" y="2687250"/>
            <a:ext cx="4782000" cy="52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rPr>
              <a:t>info@xpanlawgroup.com</a:t>
            </a:r>
            <a:endParaRPr b="1" sz="3000">
              <a:solidFill>
                <a:srgbClr val="FFFFFF"/>
              </a:solidFill>
            </a:endParaRPr>
          </a:p>
        </p:txBody>
      </p:sp>
      <p:cxnSp>
        <p:nvCxnSpPr>
          <p:cNvPr id="229" name="Shape 229"/>
          <p:cNvCxnSpPr/>
          <p:nvPr/>
        </p:nvCxnSpPr>
        <p:spPr>
          <a:xfrm>
            <a:off x="491650" y="3454225"/>
            <a:ext cx="8257500" cy="12600"/>
          </a:xfrm>
          <a:prstGeom prst="straightConnector1">
            <a:avLst/>
          </a:prstGeom>
          <a:noFill/>
          <a:ln cap="flat" cmpd="sng" w="19050">
            <a:solidFill>
              <a:srgbClr val="FFFFFF"/>
            </a:solidFill>
            <a:prstDash val="solid"/>
            <a:round/>
            <a:headEnd len="lg" w="lg" type="none"/>
            <a:tailEnd len="lg" w="lg"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pic>
        <p:nvPicPr>
          <p:cNvPr id="110" name="Shape 110"/>
          <p:cNvPicPr preferRelativeResize="0"/>
          <p:nvPr/>
        </p:nvPicPr>
        <p:blipFill>
          <a:blip r:embed="rId3">
            <a:alphaModFix/>
          </a:blip>
          <a:stretch>
            <a:fillRect/>
          </a:stretch>
        </p:blipFill>
        <p:spPr>
          <a:xfrm>
            <a:off x="101950" y="76750"/>
            <a:ext cx="6566924" cy="1609375"/>
          </a:xfrm>
          <a:prstGeom prst="rect">
            <a:avLst/>
          </a:prstGeom>
          <a:noFill/>
          <a:ln>
            <a:noFill/>
          </a:ln>
        </p:spPr>
      </p:pic>
      <p:pic>
        <p:nvPicPr>
          <p:cNvPr id="111" name="Shape 111"/>
          <p:cNvPicPr preferRelativeResize="0"/>
          <p:nvPr/>
        </p:nvPicPr>
        <p:blipFill>
          <a:blip r:embed="rId4">
            <a:alphaModFix/>
          </a:blip>
          <a:stretch>
            <a:fillRect/>
          </a:stretch>
        </p:blipFill>
        <p:spPr>
          <a:xfrm>
            <a:off x="0" y="3664100"/>
            <a:ext cx="8839198" cy="1479395"/>
          </a:xfrm>
          <a:prstGeom prst="rect">
            <a:avLst/>
          </a:prstGeom>
          <a:noFill/>
          <a:ln>
            <a:noFill/>
          </a:ln>
        </p:spPr>
      </p:pic>
      <p:pic>
        <p:nvPicPr>
          <p:cNvPr id="112" name="Shape 112"/>
          <p:cNvPicPr preferRelativeResize="0"/>
          <p:nvPr/>
        </p:nvPicPr>
        <p:blipFill>
          <a:blip r:embed="rId5">
            <a:alphaModFix/>
          </a:blip>
          <a:stretch>
            <a:fillRect/>
          </a:stretch>
        </p:blipFill>
        <p:spPr>
          <a:xfrm>
            <a:off x="240650" y="2613975"/>
            <a:ext cx="6734175" cy="1028700"/>
          </a:xfrm>
          <a:prstGeom prst="rect">
            <a:avLst/>
          </a:prstGeom>
          <a:noFill/>
          <a:ln>
            <a:noFill/>
          </a:ln>
        </p:spPr>
      </p:pic>
      <p:pic>
        <p:nvPicPr>
          <p:cNvPr id="113" name="Shape 113"/>
          <p:cNvPicPr preferRelativeResize="0"/>
          <p:nvPr/>
        </p:nvPicPr>
        <p:blipFill>
          <a:blip r:embed="rId6">
            <a:alphaModFix/>
          </a:blip>
          <a:stretch>
            <a:fillRect/>
          </a:stretch>
        </p:blipFill>
        <p:spPr>
          <a:xfrm>
            <a:off x="2623050" y="1585275"/>
            <a:ext cx="6457071" cy="102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type="title"/>
          </p:nvPr>
        </p:nvSpPr>
        <p:spPr>
          <a:xfrm>
            <a:off x="0" y="1407525"/>
            <a:ext cx="4632600" cy="25836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3000"/>
              <a:t>CHARTER OF FUNDAMENTAL RIGHTS</a:t>
            </a:r>
            <a:br>
              <a:rPr lang="en" sz="3000"/>
            </a:br>
            <a:r>
              <a:rPr lang="en" sz="3000"/>
              <a:t>OF THE EUROPEAN UNION</a:t>
            </a:r>
            <a:br>
              <a:rPr lang="en" sz="3000"/>
            </a:br>
            <a:r>
              <a:rPr i="1" lang="en" sz="3000"/>
              <a:t>(2000/C 364/01)</a:t>
            </a:r>
            <a:endParaRPr i="1" sz="3000"/>
          </a:p>
        </p:txBody>
      </p:sp>
      <p:sp>
        <p:nvSpPr>
          <p:cNvPr id="119" name="Shape 119"/>
          <p:cNvSpPr txBox="1"/>
          <p:nvPr>
            <p:ph idx="2" type="body"/>
          </p:nvPr>
        </p:nvSpPr>
        <p:spPr>
          <a:xfrm>
            <a:off x="4975125" y="95025"/>
            <a:ext cx="3837000" cy="4609200"/>
          </a:xfrm>
          <a:prstGeom prst="rect">
            <a:avLst/>
          </a:prstGeom>
        </p:spPr>
        <p:txBody>
          <a:bodyPr anchorCtr="0" anchor="ctr" bIns="91425" lIns="91425" spcFirstLastPara="1" rIns="91425" wrap="square" tIns="91425">
            <a:noAutofit/>
          </a:bodyPr>
          <a:lstStyle/>
          <a:p>
            <a:pPr indent="0" lvl="0" marL="0" rtl="0">
              <a:lnSpc>
                <a:spcPct val="100000"/>
              </a:lnSpc>
              <a:spcBef>
                <a:spcPts val="0"/>
              </a:spcBef>
              <a:spcAft>
                <a:spcPts val="0"/>
              </a:spcAft>
              <a:buNone/>
            </a:pPr>
            <a:r>
              <a:rPr b="1" lang="en" sz="1700" u="sng"/>
              <a:t>Article 8</a:t>
            </a:r>
            <a:r>
              <a:rPr b="1" lang="en" sz="1700"/>
              <a:t>: </a:t>
            </a:r>
            <a:r>
              <a:rPr b="1" lang="en" sz="1700"/>
              <a:t>Protection of personal data</a:t>
            </a:r>
            <a:br>
              <a:rPr b="1" lang="en" sz="1700"/>
            </a:br>
            <a:endParaRPr sz="1400"/>
          </a:p>
          <a:p>
            <a:pPr indent="-317500" lvl="0" marL="457200" rtl="0">
              <a:lnSpc>
                <a:spcPct val="100000"/>
              </a:lnSpc>
              <a:spcBef>
                <a:spcPts val="1000"/>
              </a:spcBef>
              <a:spcAft>
                <a:spcPts val="0"/>
              </a:spcAft>
              <a:buSzPts val="1400"/>
              <a:buAutoNum type="arabicPeriod"/>
            </a:pPr>
            <a:r>
              <a:rPr lang="en" sz="1400"/>
              <a:t>Everyone has the right to the protection of personal data concerning him or her.</a:t>
            </a:r>
            <a:endParaRPr sz="1400"/>
          </a:p>
          <a:p>
            <a:pPr indent="-317500" lvl="0" marL="457200" rtl="0">
              <a:lnSpc>
                <a:spcPct val="100000"/>
              </a:lnSpc>
              <a:spcBef>
                <a:spcPts val="1000"/>
              </a:spcBef>
              <a:spcAft>
                <a:spcPts val="0"/>
              </a:spcAft>
              <a:buSzPts val="1400"/>
              <a:buAutoNum type="arabicPeriod"/>
            </a:pPr>
            <a:r>
              <a:rPr lang="en" sz="1400"/>
              <a:t>Such data must be processed fairly for specified purposes and on the basis of the consent of the</a:t>
            </a:r>
            <a:br>
              <a:rPr lang="en" sz="1400"/>
            </a:br>
            <a:r>
              <a:rPr lang="en" sz="1400"/>
              <a:t>person concerned or some other legitimate basis laid down by law. Everyone has the right of access to</a:t>
            </a:r>
            <a:br>
              <a:rPr lang="en" sz="1400"/>
            </a:br>
            <a:r>
              <a:rPr lang="en" sz="1400"/>
              <a:t>data which has been collected concerning him or her, and the right to have it rectified.</a:t>
            </a:r>
            <a:endParaRPr sz="1400"/>
          </a:p>
          <a:p>
            <a:pPr indent="-317500" lvl="0" marL="457200" rtl="0">
              <a:lnSpc>
                <a:spcPct val="100000"/>
              </a:lnSpc>
              <a:spcBef>
                <a:spcPts val="1000"/>
              </a:spcBef>
              <a:spcAft>
                <a:spcPts val="0"/>
              </a:spcAft>
              <a:buSzPts val="1400"/>
              <a:buAutoNum type="arabicPeriod"/>
            </a:pPr>
            <a:r>
              <a:rPr lang="en" sz="1400"/>
              <a:t>Compliance with these rules shall be subject to control by an independent authority</a:t>
            </a:r>
            <a:endParaRPr sz="1400"/>
          </a:p>
          <a:p>
            <a:pPr indent="0" lvl="0" marL="0" rtl="0">
              <a:lnSpc>
                <a:spcPct val="100000"/>
              </a:lnSpc>
              <a:spcBef>
                <a:spcPts val="0"/>
              </a:spcBef>
              <a:spcAft>
                <a:spcPts val="0"/>
              </a:spcAft>
              <a:buNone/>
            </a:pPr>
            <a:r>
              <a:t/>
            </a:r>
            <a:endParaRPr sz="1900"/>
          </a:p>
        </p:txBody>
      </p:sp>
      <p:pic>
        <p:nvPicPr>
          <p:cNvPr descr="XPAN X Stand Alone.png" id="120" name="Shape 120"/>
          <p:cNvPicPr preferRelativeResize="0"/>
          <p:nvPr/>
        </p:nvPicPr>
        <p:blipFill rotWithShape="1">
          <a:blip r:embed="rId3">
            <a:alphaModFix/>
          </a:blip>
          <a:srcRect b="19707" l="0" r="0" t="11312"/>
          <a:stretch/>
        </p:blipFill>
        <p:spPr>
          <a:xfrm>
            <a:off x="8151050" y="4038775"/>
            <a:ext cx="811225" cy="876100"/>
          </a:xfrm>
          <a:prstGeom prst="rect">
            <a:avLst/>
          </a:prstGeom>
          <a:noFill/>
          <a:ln>
            <a:noFill/>
          </a:ln>
        </p:spPr>
      </p:pic>
      <p:pic>
        <p:nvPicPr>
          <p:cNvPr id="121" name="Shape 121"/>
          <p:cNvPicPr preferRelativeResize="0"/>
          <p:nvPr/>
        </p:nvPicPr>
        <p:blipFill>
          <a:blip r:embed="rId4">
            <a:alphaModFix/>
          </a:blip>
          <a:stretch>
            <a:fillRect/>
          </a:stretch>
        </p:blipFill>
        <p:spPr>
          <a:xfrm>
            <a:off x="80950" y="62600"/>
            <a:ext cx="1513600" cy="1037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type="title"/>
          </p:nvPr>
        </p:nvSpPr>
        <p:spPr>
          <a:xfrm>
            <a:off x="0" y="1407525"/>
            <a:ext cx="4632600" cy="25836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t>European Union:</a:t>
            </a:r>
            <a:endParaRPr/>
          </a:p>
          <a:p>
            <a:pPr indent="0" lvl="0" marL="0" rtl="0">
              <a:spcBef>
                <a:spcPts val="0"/>
              </a:spcBef>
              <a:spcAft>
                <a:spcPts val="0"/>
              </a:spcAft>
              <a:buNone/>
            </a:pPr>
            <a:r>
              <a:rPr lang="en"/>
              <a:t>General Data Protection Regulation (GDPR)</a:t>
            </a:r>
            <a:endParaRPr/>
          </a:p>
        </p:txBody>
      </p:sp>
      <p:sp>
        <p:nvSpPr>
          <p:cNvPr id="127" name="Shape 127"/>
          <p:cNvSpPr txBox="1"/>
          <p:nvPr>
            <p:ph idx="2" type="body"/>
          </p:nvPr>
        </p:nvSpPr>
        <p:spPr>
          <a:xfrm>
            <a:off x="4975125" y="95025"/>
            <a:ext cx="3837000" cy="4609200"/>
          </a:xfrm>
          <a:prstGeom prst="rect">
            <a:avLst/>
          </a:prstGeom>
        </p:spPr>
        <p:txBody>
          <a:bodyPr anchorCtr="0" anchor="ctr" bIns="91425" lIns="91425" spcFirstLastPara="1" rIns="91425" wrap="square" tIns="91425">
            <a:noAutofit/>
          </a:bodyPr>
          <a:lstStyle/>
          <a:p>
            <a:pPr indent="0" lvl="0" marL="0" rtl="0">
              <a:lnSpc>
                <a:spcPct val="100000"/>
              </a:lnSpc>
              <a:spcBef>
                <a:spcPts val="0"/>
              </a:spcBef>
              <a:spcAft>
                <a:spcPts val="0"/>
              </a:spcAft>
              <a:buNone/>
            </a:pPr>
            <a:r>
              <a:rPr lang="en" sz="1900" u="sng"/>
              <a:t>Article 1</a:t>
            </a:r>
            <a:r>
              <a:rPr lang="en" sz="1900"/>
              <a:t>:</a:t>
            </a:r>
            <a:endParaRPr sz="1900"/>
          </a:p>
          <a:p>
            <a:pPr indent="0" lvl="0" marL="0" rtl="0">
              <a:lnSpc>
                <a:spcPct val="100000"/>
              </a:lnSpc>
              <a:spcBef>
                <a:spcPts val="0"/>
              </a:spcBef>
              <a:spcAft>
                <a:spcPts val="0"/>
              </a:spcAft>
              <a:buNone/>
            </a:pPr>
            <a:br>
              <a:rPr lang="en" sz="1900"/>
            </a:br>
            <a:r>
              <a:rPr lang="en" sz="1900"/>
              <a:t>1. This Regulation lays down rules relating to the protection of natural persons with regard to the </a:t>
            </a:r>
            <a:r>
              <a:rPr b="1" lang="en" sz="1900"/>
              <a:t>processing of personal data and rules relating to the free movement of personal data</a:t>
            </a:r>
            <a:r>
              <a:rPr lang="en" sz="1900"/>
              <a:t>.</a:t>
            </a:r>
            <a:endParaRPr sz="1900"/>
          </a:p>
          <a:p>
            <a:pPr indent="0" lvl="0" marL="0" rtl="0">
              <a:lnSpc>
                <a:spcPct val="100000"/>
              </a:lnSpc>
              <a:spcBef>
                <a:spcPts val="0"/>
              </a:spcBef>
              <a:spcAft>
                <a:spcPts val="0"/>
              </a:spcAft>
              <a:buNone/>
            </a:pPr>
            <a:br>
              <a:rPr lang="en" sz="1900"/>
            </a:br>
            <a:r>
              <a:rPr lang="en" sz="1900"/>
              <a:t>2. This Regulation protects </a:t>
            </a:r>
            <a:r>
              <a:rPr b="1" lang="en" sz="1900"/>
              <a:t>fundamental rights and freedoms</a:t>
            </a:r>
            <a:r>
              <a:rPr lang="en" sz="1900"/>
              <a:t> of natural persons and in particular their right to the protection of personal data.</a:t>
            </a:r>
            <a:endParaRPr sz="1900"/>
          </a:p>
        </p:txBody>
      </p:sp>
      <p:pic>
        <p:nvPicPr>
          <p:cNvPr descr="XPAN X Stand Alone.png" id="128" name="Shape 128"/>
          <p:cNvPicPr preferRelativeResize="0"/>
          <p:nvPr/>
        </p:nvPicPr>
        <p:blipFill rotWithShape="1">
          <a:blip r:embed="rId3">
            <a:alphaModFix/>
          </a:blip>
          <a:srcRect b="19707" l="0" r="0" t="11312"/>
          <a:stretch/>
        </p:blipFill>
        <p:spPr>
          <a:xfrm>
            <a:off x="8151050" y="4038775"/>
            <a:ext cx="811225" cy="876100"/>
          </a:xfrm>
          <a:prstGeom prst="rect">
            <a:avLst/>
          </a:prstGeom>
          <a:noFill/>
          <a:ln>
            <a:noFill/>
          </a:ln>
        </p:spPr>
      </p:pic>
      <p:pic>
        <p:nvPicPr>
          <p:cNvPr id="129" name="Shape 129"/>
          <p:cNvPicPr preferRelativeResize="0"/>
          <p:nvPr/>
        </p:nvPicPr>
        <p:blipFill>
          <a:blip r:embed="rId4">
            <a:alphaModFix/>
          </a:blip>
          <a:stretch>
            <a:fillRect/>
          </a:stretch>
        </p:blipFill>
        <p:spPr>
          <a:xfrm>
            <a:off x="152400" y="152400"/>
            <a:ext cx="1659453" cy="1148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0" y="1407525"/>
            <a:ext cx="4632600" cy="25836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t>European Union:</a:t>
            </a:r>
            <a:endParaRPr/>
          </a:p>
          <a:p>
            <a:pPr indent="0" lvl="0" marL="0" rtl="0">
              <a:spcBef>
                <a:spcPts val="0"/>
              </a:spcBef>
              <a:spcAft>
                <a:spcPts val="0"/>
              </a:spcAft>
              <a:buNone/>
            </a:pPr>
            <a:r>
              <a:rPr lang="en"/>
              <a:t>General Data Protection Regulation (GDPR)</a:t>
            </a:r>
            <a:endParaRPr/>
          </a:p>
        </p:txBody>
      </p:sp>
      <p:sp>
        <p:nvSpPr>
          <p:cNvPr id="135" name="Shape 135"/>
          <p:cNvSpPr txBox="1"/>
          <p:nvPr>
            <p:ph idx="2" type="body"/>
          </p:nvPr>
        </p:nvSpPr>
        <p:spPr>
          <a:xfrm>
            <a:off x="4975125" y="95025"/>
            <a:ext cx="3837000" cy="4609200"/>
          </a:xfrm>
          <a:prstGeom prst="rect">
            <a:avLst/>
          </a:prstGeom>
        </p:spPr>
        <p:txBody>
          <a:bodyPr anchorCtr="0" anchor="ctr" bIns="91425" lIns="91425" spcFirstLastPara="1" rIns="91425" wrap="square" tIns="91425">
            <a:noAutofit/>
          </a:bodyPr>
          <a:lstStyle/>
          <a:p>
            <a:pPr indent="0" lvl="0" marL="0" rtl="0">
              <a:lnSpc>
                <a:spcPct val="100000"/>
              </a:lnSpc>
              <a:spcBef>
                <a:spcPts val="0"/>
              </a:spcBef>
              <a:spcAft>
                <a:spcPts val="0"/>
              </a:spcAft>
              <a:buNone/>
            </a:pPr>
            <a:r>
              <a:rPr lang="en" sz="1900"/>
              <a:t>Goes into effect </a:t>
            </a:r>
            <a:r>
              <a:rPr lang="en" sz="1900" u="sng"/>
              <a:t>May 25, 2018</a:t>
            </a:r>
            <a:endParaRPr sz="1900"/>
          </a:p>
          <a:p>
            <a:pPr indent="0" lvl="0" marL="0" rtl="0">
              <a:lnSpc>
                <a:spcPct val="100000"/>
              </a:lnSpc>
              <a:spcBef>
                <a:spcPts val="0"/>
              </a:spcBef>
              <a:spcAft>
                <a:spcPts val="0"/>
              </a:spcAft>
              <a:buNone/>
            </a:pPr>
            <a:r>
              <a:t/>
            </a:r>
            <a:endParaRPr sz="1900"/>
          </a:p>
          <a:p>
            <a:pPr indent="0" lvl="0" marL="0" rtl="0">
              <a:lnSpc>
                <a:spcPct val="100000"/>
              </a:lnSpc>
              <a:spcBef>
                <a:spcPts val="0"/>
              </a:spcBef>
              <a:spcAft>
                <a:spcPts val="0"/>
              </a:spcAft>
              <a:buNone/>
            </a:pPr>
            <a:r>
              <a:rPr lang="en" sz="1900"/>
              <a:t>Applies to the </a:t>
            </a:r>
            <a:r>
              <a:rPr lang="en" sz="1900" u="sng"/>
              <a:t>global</a:t>
            </a:r>
            <a:r>
              <a:rPr lang="en" sz="1900"/>
              <a:t> processing of data related to an European Union citizen</a:t>
            </a:r>
            <a:endParaRPr sz="1900"/>
          </a:p>
          <a:p>
            <a:pPr indent="0" lvl="0" marL="0" rtl="0">
              <a:lnSpc>
                <a:spcPct val="100000"/>
              </a:lnSpc>
              <a:spcBef>
                <a:spcPts val="0"/>
              </a:spcBef>
              <a:spcAft>
                <a:spcPts val="0"/>
              </a:spcAft>
              <a:buNone/>
            </a:pPr>
            <a:r>
              <a:t/>
            </a:r>
            <a:endParaRPr sz="1900"/>
          </a:p>
          <a:p>
            <a:pPr indent="0" lvl="0" marL="0" rtl="0">
              <a:lnSpc>
                <a:spcPct val="100000"/>
              </a:lnSpc>
              <a:spcBef>
                <a:spcPts val="0"/>
              </a:spcBef>
              <a:spcAft>
                <a:spcPts val="0"/>
              </a:spcAft>
              <a:buNone/>
            </a:pPr>
            <a:r>
              <a:rPr lang="en" sz="1900"/>
              <a:t>Applies to data “controllers” and data “processors”</a:t>
            </a:r>
            <a:endParaRPr sz="1900"/>
          </a:p>
          <a:p>
            <a:pPr indent="0" lvl="0" marL="0" rtl="0">
              <a:lnSpc>
                <a:spcPct val="100000"/>
              </a:lnSpc>
              <a:spcBef>
                <a:spcPts val="0"/>
              </a:spcBef>
              <a:spcAft>
                <a:spcPts val="0"/>
              </a:spcAft>
              <a:buNone/>
            </a:pPr>
            <a:r>
              <a:t/>
            </a:r>
            <a:endParaRPr sz="1900"/>
          </a:p>
          <a:p>
            <a:pPr indent="0" lvl="0" marL="0" rtl="0">
              <a:lnSpc>
                <a:spcPct val="100000"/>
              </a:lnSpc>
              <a:spcBef>
                <a:spcPts val="0"/>
              </a:spcBef>
              <a:spcAft>
                <a:spcPts val="0"/>
              </a:spcAft>
              <a:buNone/>
            </a:pPr>
            <a:r>
              <a:rPr lang="en" sz="1900"/>
              <a:t>Penalties:  4% of global revenue or 20 million euros, </a:t>
            </a:r>
            <a:r>
              <a:rPr i="1" lang="en" sz="1900"/>
              <a:t>whichever is higher</a:t>
            </a:r>
            <a:endParaRPr sz="1900"/>
          </a:p>
        </p:txBody>
      </p:sp>
      <p:pic>
        <p:nvPicPr>
          <p:cNvPr descr="XPAN X Stand Alone.png" id="136" name="Shape 136"/>
          <p:cNvPicPr preferRelativeResize="0"/>
          <p:nvPr/>
        </p:nvPicPr>
        <p:blipFill rotWithShape="1">
          <a:blip r:embed="rId3">
            <a:alphaModFix/>
          </a:blip>
          <a:srcRect b="19707" l="0" r="0" t="11312"/>
          <a:stretch/>
        </p:blipFill>
        <p:spPr>
          <a:xfrm>
            <a:off x="8151050" y="4038775"/>
            <a:ext cx="811225" cy="876100"/>
          </a:xfrm>
          <a:prstGeom prst="rect">
            <a:avLst/>
          </a:prstGeom>
          <a:noFill/>
          <a:ln>
            <a:noFill/>
          </a:ln>
        </p:spPr>
      </p:pic>
      <p:pic>
        <p:nvPicPr>
          <p:cNvPr id="137" name="Shape 137"/>
          <p:cNvPicPr preferRelativeResize="0"/>
          <p:nvPr/>
        </p:nvPicPr>
        <p:blipFill>
          <a:blip r:embed="rId4">
            <a:alphaModFix/>
          </a:blip>
          <a:stretch>
            <a:fillRect/>
          </a:stretch>
        </p:blipFill>
        <p:spPr>
          <a:xfrm>
            <a:off x="152400" y="152400"/>
            <a:ext cx="1659453" cy="1148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title"/>
          </p:nvPr>
        </p:nvSpPr>
        <p:spPr>
          <a:xfrm>
            <a:off x="491650" y="526350"/>
            <a:ext cx="7702500" cy="4090800"/>
          </a:xfrm>
          <a:prstGeom prst="rect">
            <a:avLst/>
          </a:prstGeom>
        </p:spPr>
        <p:txBody>
          <a:bodyPr anchorCtr="0" anchor="ctr" bIns="91425" lIns="91425" spcFirstLastPara="1" rIns="91425" wrap="square" tIns="91425">
            <a:noAutofit/>
          </a:bodyPr>
          <a:lstStyle/>
          <a:p>
            <a:pPr indent="0" lvl="0" marL="0" rtl="0">
              <a:lnSpc>
                <a:spcPct val="115000"/>
              </a:lnSpc>
              <a:spcBef>
                <a:spcPts val="1000"/>
              </a:spcBef>
              <a:spcAft>
                <a:spcPts val="0"/>
              </a:spcAft>
              <a:buNone/>
            </a:pPr>
            <a:r>
              <a:rPr lang="en" sz="4000" u="sng"/>
              <a:t>Key Definitions</a:t>
            </a:r>
            <a:r>
              <a:rPr b="0" lang="en" sz="4000"/>
              <a:t> (Art. 4):</a:t>
            </a:r>
            <a:endParaRPr b="0" sz="4000"/>
          </a:p>
          <a:p>
            <a:pPr indent="457200" lvl="0" marL="457200" rtl="0">
              <a:lnSpc>
                <a:spcPct val="115000"/>
              </a:lnSpc>
              <a:spcBef>
                <a:spcPts val="1000"/>
              </a:spcBef>
              <a:spcAft>
                <a:spcPts val="0"/>
              </a:spcAft>
              <a:buNone/>
            </a:pPr>
            <a:r>
              <a:rPr b="0" lang="en" sz="4000"/>
              <a:t>Processing</a:t>
            </a:r>
            <a:endParaRPr b="0" sz="4000"/>
          </a:p>
          <a:p>
            <a:pPr indent="457200" lvl="0" marL="1828800" rtl="0">
              <a:lnSpc>
                <a:spcPct val="115000"/>
              </a:lnSpc>
              <a:spcBef>
                <a:spcPts val="1000"/>
              </a:spcBef>
              <a:spcAft>
                <a:spcPts val="0"/>
              </a:spcAft>
              <a:buNone/>
            </a:pPr>
            <a:r>
              <a:rPr b="0" lang="en" sz="4000"/>
              <a:t>Personal Data</a:t>
            </a:r>
            <a:endParaRPr b="0" sz="4000"/>
          </a:p>
          <a:p>
            <a:pPr indent="457200" lvl="0" marL="3657600" rtl="0">
              <a:lnSpc>
                <a:spcPct val="115000"/>
              </a:lnSpc>
              <a:spcBef>
                <a:spcPts val="1000"/>
              </a:spcBef>
              <a:spcAft>
                <a:spcPts val="1000"/>
              </a:spcAft>
              <a:buNone/>
            </a:pPr>
            <a:r>
              <a:rPr b="0" lang="en" sz="4000"/>
              <a:t>Data Subject</a:t>
            </a:r>
            <a:endParaRPr b="0" sz="4000"/>
          </a:p>
        </p:txBody>
      </p:sp>
      <p:pic>
        <p:nvPicPr>
          <p:cNvPr descr="XPAN X Stand Alone.png" id="143" name="Shape 143"/>
          <p:cNvPicPr preferRelativeResize="0"/>
          <p:nvPr/>
        </p:nvPicPr>
        <p:blipFill rotWithShape="1">
          <a:blip r:embed="rId3">
            <a:alphaModFix/>
          </a:blip>
          <a:srcRect b="19707" l="0" r="0" t="11312"/>
          <a:stretch/>
        </p:blipFill>
        <p:spPr>
          <a:xfrm>
            <a:off x="7425300" y="260675"/>
            <a:ext cx="1461425" cy="1578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pic>
        <p:nvPicPr>
          <p:cNvPr descr="global data transfer.jpg" id="148" name="Shape 148"/>
          <p:cNvPicPr preferRelativeResize="0"/>
          <p:nvPr/>
        </p:nvPicPr>
        <p:blipFill>
          <a:blip r:embed="rId3">
            <a:alphaModFix/>
          </a:blip>
          <a:stretch>
            <a:fillRect/>
          </a:stretch>
        </p:blipFill>
        <p:spPr>
          <a:xfrm>
            <a:off x="0" y="1085840"/>
            <a:ext cx="9144000" cy="4057660"/>
          </a:xfrm>
          <a:prstGeom prst="rect">
            <a:avLst/>
          </a:prstGeom>
          <a:noFill/>
          <a:ln>
            <a:noFill/>
          </a:ln>
        </p:spPr>
      </p:pic>
      <p:pic>
        <p:nvPicPr>
          <p:cNvPr descr="XPAN X Stand Alone.png" id="149" name="Shape 149"/>
          <p:cNvPicPr preferRelativeResize="0"/>
          <p:nvPr/>
        </p:nvPicPr>
        <p:blipFill rotWithShape="1">
          <a:blip r:embed="rId4">
            <a:alphaModFix/>
          </a:blip>
          <a:srcRect b="19707" l="0" r="0" t="11312"/>
          <a:stretch/>
        </p:blipFill>
        <p:spPr>
          <a:xfrm>
            <a:off x="8242425" y="70725"/>
            <a:ext cx="775525" cy="837550"/>
          </a:xfrm>
          <a:prstGeom prst="rect">
            <a:avLst/>
          </a:prstGeom>
          <a:noFill/>
          <a:ln>
            <a:noFill/>
          </a:ln>
        </p:spPr>
      </p:pic>
      <p:sp>
        <p:nvSpPr>
          <p:cNvPr id="150" name="Shape 150"/>
          <p:cNvSpPr txBox="1"/>
          <p:nvPr>
            <p:ph idx="4294967295" type="title"/>
          </p:nvPr>
        </p:nvSpPr>
        <p:spPr>
          <a:xfrm>
            <a:off x="88250" y="209900"/>
            <a:ext cx="8081100" cy="786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4200"/>
              <a:t>Extraterritorial Impact (Art. 3): </a:t>
            </a:r>
            <a:endParaRPr sz="4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ph type="title"/>
          </p:nvPr>
        </p:nvSpPr>
        <p:spPr>
          <a:xfrm>
            <a:off x="390775" y="351450"/>
            <a:ext cx="3668400" cy="4440600"/>
          </a:xfrm>
          <a:prstGeom prst="rect">
            <a:avLst/>
          </a:prstGeom>
          <a:ln>
            <a:noFill/>
          </a:ln>
        </p:spPr>
        <p:txBody>
          <a:bodyPr anchorCtr="0" anchor="ctr" bIns="91425" lIns="91425" spcFirstLastPara="1" rIns="91425" wrap="square" tIns="91425">
            <a:noAutofit/>
          </a:bodyPr>
          <a:lstStyle/>
          <a:p>
            <a:pPr indent="0" lvl="0" marL="0" rtl="0">
              <a:lnSpc>
                <a:spcPct val="115000"/>
              </a:lnSpc>
              <a:spcBef>
                <a:spcPts val="1000"/>
              </a:spcBef>
              <a:spcAft>
                <a:spcPts val="0"/>
              </a:spcAft>
              <a:buNone/>
            </a:pPr>
            <a:r>
              <a:rPr lang="en" sz="3000" u="sng"/>
              <a:t>Data Controller</a:t>
            </a:r>
            <a:r>
              <a:rPr lang="en" sz="3000"/>
              <a:t>:</a:t>
            </a:r>
            <a:endParaRPr sz="3000"/>
          </a:p>
          <a:p>
            <a:pPr indent="0" lvl="0" marL="0" rtl="0">
              <a:lnSpc>
                <a:spcPct val="115000"/>
              </a:lnSpc>
              <a:spcBef>
                <a:spcPts val="1000"/>
              </a:spcBef>
              <a:spcAft>
                <a:spcPts val="0"/>
              </a:spcAft>
              <a:buNone/>
            </a:pPr>
            <a:r>
              <a:rPr b="0" lang="en" sz="2400"/>
              <a:t>“the natural or legal person, public authority, agency or other body which, alone or jointly with others, determines the purposes and means of the processing of personal data.”  (Art. 4)</a:t>
            </a:r>
            <a:endParaRPr b="0" sz="2400"/>
          </a:p>
        </p:txBody>
      </p:sp>
      <p:pic>
        <p:nvPicPr>
          <p:cNvPr descr="XPAN X Stand Alone.png" id="156" name="Shape 156"/>
          <p:cNvPicPr preferRelativeResize="0"/>
          <p:nvPr/>
        </p:nvPicPr>
        <p:blipFill rotWithShape="1">
          <a:blip r:embed="rId3">
            <a:alphaModFix/>
          </a:blip>
          <a:srcRect b="19707" l="0" r="0" t="11312"/>
          <a:stretch/>
        </p:blipFill>
        <p:spPr>
          <a:xfrm>
            <a:off x="8232225" y="4185425"/>
            <a:ext cx="753550" cy="813800"/>
          </a:xfrm>
          <a:prstGeom prst="rect">
            <a:avLst/>
          </a:prstGeom>
          <a:noFill/>
          <a:ln>
            <a:noFill/>
          </a:ln>
        </p:spPr>
      </p:pic>
      <p:sp>
        <p:nvSpPr>
          <p:cNvPr id="157" name="Shape 157"/>
          <p:cNvSpPr txBox="1"/>
          <p:nvPr>
            <p:ph type="title"/>
          </p:nvPr>
        </p:nvSpPr>
        <p:spPr>
          <a:xfrm>
            <a:off x="5143500" y="491675"/>
            <a:ext cx="3842400" cy="3453900"/>
          </a:xfrm>
          <a:prstGeom prst="rect">
            <a:avLst/>
          </a:prstGeom>
          <a:ln>
            <a:noFill/>
          </a:ln>
        </p:spPr>
        <p:txBody>
          <a:bodyPr anchorCtr="0" anchor="ctr" bIns="91425" lIns="91425" spcFirstLastPara="1" rIns="91425" wrap="square" tIns="91425">
            <a:noAutofit/>
          </a:bodyPr>
          <a:lstStyle/>
          <a:p>
            <a:pPr indent="0" lvl="0" marL="0" rtl="0">
              <a:lnSpc>
                <a:spcPct val="115000"/>
              </a:lnSpc>
              <a:spcBef>
                <a:spcPts val="1000"/>
              </a:spcBef>
              <a:spcAft>
                <a:spcPts val="0"/>
              </a:spcAft>
              <a:buNone/>
            </a:pPr>
            <a:r>
              <a:rPr lang="en" sz="3000" u="sng"/>
              <a:t>Data Processor</a:t>
            </a:r>
            <a:r>
              <a:rPr lang="en" sz="3000"/>
              <a:t>:</a:t>
            </a:r>
            <a:endParaRPr sz="3000"/>
          </a:p>
          <a:p>
            <a:pPr indent="0" lvl="0" marL="0" rtl="0">
              <a:lnSpc>
                <a:spcPct val="115000"/>
              </a:lnSpc>
              <a:spcBef>
                <a:spcPts val="1000"/>
              </a:spcBef>
              <a:spcAft>
                <a:spcPts val="0"/>
              </a:spcAft>
              <a:buNone/>
            </a:pPr>
            <a:r>
              <a:rPr b="0" lang="en" sz="2400"/>
              <a:t>a natural or legal person, public authority, agency or other body which processes personal data on behalf of the controller.” (Art. 4)</a:t>
            </a:r>
            <a:endParaRPr b="0" sz="2400"/>
          </a:p>
        </p:txBody>
      </p:sp>
      <p:sp>
        <p:nvSpPr>
          <p:cNvPr id="158" name="Shape 158"/>
          <p:cNvSpPr txBox="1"/>
          <p:nvPr/>
        </p:nvSpPr>
        <p:spPr>
          <a:xfrm>
            <a:off x="4094250" y="2076900"/>
            <a:ext cx="955500" cy="989700"/>
          </a:xfrm>
          <a:prstGeom prst="rect">
            <a:avLst/>
          </a:prstGeom>
          <a:noFill/>
          <a:ln cap="flat" cmpd="sng" w="28575">
            <a:solidFill>
              <a:srgbClr val="FFFFFF"/>
            </a:solidFill>
            <a:prstDash val="solid"/>
            <a:round/>
            <a:headEnd len="med" w="med" type="none"/>
            <a:tailEnd len="med" w="med" type="none"/>
          </a:ln>
        </p:spPr>
        <p:txBody>
          <a:bodyPr anchorCtr="0" anchor="ctr" bIns="91425" lIns="91425" spcFirstLastPara="1" rIns="91425" wrap="square" tIns="91425">
            <a:noAutofit/>
          </a:bodyPr>
          <a:lstStyle/>
          <a:p>
            <a:pPr indent="0" lvl="0" marL="0" algn="ctr">
              <a:spcBef>
                <a:spcPts val="0"/>
              </a:spcBef>
              <a:spcAft>
                <a:spcPts val="0"/>
              </a:spcAft>
              <a:buNone/>
            </a:pPr>
            <a:r>
              <a:rPr b="1" lang="en" sz="4000">
                <a:solidFill>
                  <a:srgbClr val="FFFFFF"/>
                </a:solidFill>
              </a:rPr>
              <a:t>OR</a:t>
            </a:r>
            <a:endParaRPr b="1" sz="40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pic>
        <p:nvPicPr>
          <p:cNvPr id="163" name="Shape 163"/>
          <p:cNvPicPr preferRelativeResize="0"/>
          <p:nvPr/>
        </p:nvPicPr>
        <p:blipFill>
          <a:blip r:embed="rId3">
            <a:alphaModFix amt="15000"/>
          </a:blip>
          <a:stretch>
            <a:fillRect/>
          </a:stretch>
        </p:blipFill>
        <p:spPr>
          <a:xfrm>
            <a:off x="839449" y="0"/>
            <a:ext cx="7597750" cy="5055250"/>
          </a:xfrm>
          <a:prstGeom prst="rect">
            <a:avLst/>
          </a:prstGeom>
          <a:noFill/>
          <a:ln>
            <a:noFill/>
          </a:ln>
        </p:spPr>
      </p:pic>
      <p:sp>
        <p:nvSpPr>
          <p:cNvPr id="164" name="Shape 164"/>
          <p:cNvSpPr txBox="1"/>
          <p:nvPr>
            <p:ph type="title"/>
          </p:nvPr>
        </p:nvSpPr>
        <p:spPr>
          <a:xfrm>
            <a:off x="311700" y="743001"/>
            <a:ext cx="8520600" cy="20064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sz="9600"/>
              <a:t>Consent</a:t>
            </a:r>
            <a:r>
              <a:rPr lang="en"/>
              <a:t> </a:t>
            </a:r>
            <a:endParaRPr/>
          </a:p>
          <a:p>
            <a:pPr indent="0" lvl="0" marL="0">
              <a:spcBef>
                <a:spcPts val="0"/>
              </a:spcBef>
              <a:spcAft>
                <a:spcPts val="0"/>
              </a:spcAft>
              <a:buNone/>
            </a:pPr>
            <a:r>
              <a:rPr i="1" lang="en" sz="6000"/>
              <a:t>(Art. 7)</a:t>
            </a:r>
            <a:endParaRPr i="1" sz="6000"/>
          </a:p>
        </p:txBody>
      </p:sp>
      <p:sp>
        <p:nvSpPr>
          <p:cNvPr id="165" name="Shape 165"/>
          <p:cNvSpPr txBox="1"/>
          <p:nvPr>
            <p:ph idx="1" type="body"/>
          </p:nvPr>
        </p:nvSpPr>
        <p:spPr>
          <a:xfrm>
            <a:off x="311700" y="2845182"/>
            <a:ext cx="8520600" cy="13008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 sz="3000"/>
              <a:t>Clear &amp; Distinguishable </a:t>
            </a:r>
            <a:endParaRPr sz="3000"/>
          </a:p>
          <a:p>
            <a:pPr indent="-419100" lvl="0" marL="457200" rtl="0" algn="l">
              <a:spcBef>
                <a:spcPts val="0"/>
              </a:spcBef>
              <a:spcAft>
                <a:spcPts val="0"/>
              </a:spcAft>
              <a:buSzPts val="3000"/>
              <a:buChar char="●"/>
            </a:pPr>
            <a:r>
              <a:rPr lang="en" sz="3000"/>
              <a:t>Intelligible &amp; Easily Accessible form </a:t>
            </a:r>
            <a:endParaRPr sz="3000"/>
          </a:p>
          <a:p>
            <a:pPr indent="-419100" lvl="0" marL="457200" algn="l">
              <a:spcBef>
                <a:spcPts val="0"/>
              </a:spcBef>
              <a:spcAft>
                <a:spcPts val="0"/>
              </a:spcAft>
              <a:buSzPts val="3000"/>
              <a:buChar char="●"/>
            </a:pPr>
            <a:r>
              <a:rPr lang="en" sz="3000"/>
              <a:t>Clear &amp; Plain Language</a:t>
            </a:r>
            <a:endParaRPr sz="3000"/>
          </a:p>
        </p:txBody>
      </p:sp>
      <p:pic>
        <p:nvPicPr>
          <p:cNvPr descr="XPAN X Stand Alone.png" id="166" name="Shape 166"/>
          <p:cNvPicPr preferRelativeResize="0"/>
          <p:nvPr/>
        </p:nvPicPr>
        <p:blipFill rotWithShape="1">
          <a:blip r:embed="rId4">
            <a:alphaModFix/>
          </a:blip>
          <a:srcRect b="19707" l="0" r="0" t="11312"/>
          <a:stretch/>
        </p:blipFill>
        <p:spPr>
          <a:xfrm>
            <a:off x="8232225" y="4185425"/>
            <a:ext cx="753550" cy="813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